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44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46270" y="860297"/>
            <a:ext cx="3842385" cy="411480"/>
          </a:xfrm>
          <a:custGeom>
            <a:avLst/>
            <a:gdLst/>
            <a:ahLst/>
            <a:cxnLst/>
            <a:rect l="l" t="t" r="r" b="b"/>
            <a:pathLst>
              <a:path w="3842384" h="411480">
                <a:moveTo>
                  <a:pt x="3773424" y="0"/>
                </a:moveTo>
                <a:lnTo>
                  <a:pt x="68580" y="0"/>
                </a:lnTo>
                <a:lnTo>
                  <a:pt x="41887" y="5389"/>
                </a:lnTo>
                <a:lnTo>
                  <a:pt x="20088" y="20088"/>
                </a:lnTo>
                <a:lnTo>
                  <a:pt x="5389" y="41887"/>
                </a:lnTo>
                <a:lnTo>
                  <a:pt x="0" y="68579"/>
                </a:lnTo>
                <a:lnTo>
                  <a:pt x="0" y="342899"/>
                </a:lnTo>
                <a:lnTo>
                  <a:pt x="5389" y="369592"/>
                </a:lnTo>
                <a:lnTo>
                  <a:pt x="20088" y="391391"/>
                </a:lnTo>
                <a:lnTo>
                  <a:pt x="41887" y="406090"/>
                </a:lnTo>
                <a:lnTo>
                  <a:pt x="68580" y="411479"/>
                </a:lnTo>
                <a:lnTo>
                  <a:pt x="3773424" y="411479"/>
                </a:lnTo>
                <a:lnTo>
                  <a:pt x="3800116" y="406090"/>
                </a:lnTo>
                <a:lnTo>
                  <a:pt x="3821915" y="391391"/>
                </a:lnTo>
                <a:lnTo>
                  <a:pt x="3836614" y="369592"/>
                </a:lnTo>
                <a:lnTo>
                  <a:pt x="3842004" y="342899"/>
                </a:lnTo>
                <a:lnTo>
                  <a:pt x="3842004" y="68579"/>
                </a:lnTo>
                <a:lnTo>
                  <a:pt x="3836614" y="41887"/>
                </a:lnTo>
                <a:lnTo>
                  <a:pt x="3821915" y="20088"/>
                </a:lnTo>
                <a:lnTo>
                  <a:pt x="3800116" y="5389"/>
                </a:lnTo>
                <a:lnTo>
                  <a:pt x="377342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ice.org.uk/guidance/ng106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8389" y="873220"/>
            <a:ext cx="3066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Offer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diuretics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for congestive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symptoms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fluid</a:t>
            </a:r>
            <a:endParaRPr sz="1200" dirty="0">
              <a:latin typeface="Calibri"/>
              <a:cs typeface="Calibri"/>
            </a:endParaRPr>
          </a:p>
          <a:p>
            <a:pPr marL="795655">
              <a:lnSpc>
                <a:spcPct val="100000"/>
              </a:lnSpc>
              <a:tabLst>
                <a:tab pos="1243965" algn="l"/>
              </a:tabLst>
            </a:pPr>
            <a:r>
              <a:rPr sz="1200" u="sng" dirty="0">
                <a:solidFill>
                  <a:srgbClr val="FFFFFF"/>
                </a:solidFill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 	</a:t>
            </a:r>
            <a:r>
              <a:rPr sz="1200" u="sng" spc="-5" dirty="0">
                <a:solidFill>
                  <a:srgbClr val="FFFFFF"/>
                </a:solidFill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ret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ention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94866" y="1945385"/>
            <a:ext cx="2258695" cy="410209"/>
          </a:xfrm>
          <a:custGeom>
            <a:avLst/>
            <a:gdLst/>
            <a:ahLst/>
            <a:cxnLst/>
            <a:rect l="l" t="t" r="r" b="b"/>
            <a:pathLst>
              <a:path w="2258695" h="410210">
                <a:moveTo>
                  <a:pt x="2053589" y="0"/>
                </a:moveTo>
                <a:lnTo>
                  <a:pt x="204978" y="0"/>
                </a:lnTo>
                <a:lnTo>
                  <a:pt x="157977" y="5413"/>
                </a:lnTo>
                <a:lnTo>
                  <a:pt x="114833" y="20833"/>
                </a:lnTo>
                <a:lnTo>
                  <a:pt x="76774" y="45030"/>
                </a:lnTo>
                <a:lnTo>
                  <a:pt x="45030" y="76774"/>
                </a:lnTo>
                <a:lnTo>
                  <a:pt x="20833" y="114833"/>
                </a:lnTo>
                <a:lnTo>
                  <a:pt x="5413" y="157977"/>
                </a:lnTo>
                <a:lnTo>
                  <a:pt x="0" y="204977"/>
                </a:lnTo>
                <a:lnTo>
                  <a:pt x="5413" y="251978"/>
                </a:lnTo>
                <a:lnTo>
                  <a:pt x="20833" y="295122"/>
                </a:lnTo>
                <a:lnTo>
                  <a:pt x="45030" y="333181"/>
                </a:lnTo>
                <a:lnTo>
                  <a:pt x="76774" y="364925"/>
                </a:lnTo>
                <a:lnTo>
                  <a:pt x="114833" y="389122"/>
                </a:lnTo>
                <a:lnTo>
                  <a:pt x="157977" y="404542"/>
                </a:lnTo>
                <a:lnTo>
                  <a:pt x="204978" y="409955"/>
                </a:lnTo>
                <a:lnTo>
                  <a:pt x="2053589" y="409955"/>
                </a:lnTo>
                <a:lnTo>
                  <a:pt x="2100590" y="404542"/>
                </a:lnTo>
                <a:lnTo>
                  <a:pt x="2143734" y="389122"/>
                </a:lnTo>
                <a:lnTo>
                  <a:pt x="2181793" y="364925"/>
                </a:lnTo>
                <a:lnTo>
                  <a:pt x="2213537" y="333181"/>
                </a:lnTo>
                <a:lnTo>
                  <a:pt x="2237734" y="295122"/>
                </a:lnTo>
                <a:lnTo>
                  <a:pt x="2253154" y="251978"/>
                </a:lnTo>
                <a:lnTo>
                  <a:pt x="2258568" y="204977"/>
                </a:lnTo>
                <a:lnTo>
                  <a:pt x="2253154" y="157977"/>
                </a:lnTo>
                <a:lnTo>
                  <a:pt x="2237734" y="114833"/>
                </a:lnTo>
                <a:lnTo>
                  <a:pt x="2213537" y="76774"/>
                </a:lnTo>
                <a:lnTo>
                  <a:pt x="2181793" y="45030"/>
                </a:lnTo>
                <a:lnTo>
                  <a:pt x="2143734" y="20833"/>
                </a:lnTo>
                <a:lnTo>
                  <a:pt x="2100590" y="5413"/>
                </a:lnTo>
                <a:lnTo>
                  <a:pt x="2053589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38276" y="1944997"/>
            <a:ext cx="17672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7475" marR="5080" indent="-10541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Heart failure with preserved 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ejection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fraction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(HFpEF)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15150" y="1963673"/>
            <a:ext cx="2258695" cy="410209"/>
          </a:xfrm>
          <a:custGeom>
            <a:avLst/>
            <a:gdLst/>
            <a:ahLst/>
            <a:cxnLst/>
            <a:rect l="l" t="t" r="r" b="b"/>
            <a:pathLst>
              <a:path w="2258695" h="410210">
                <a:moveTo>
                  <a:pt x="2053589" y="0"/>
                </a:moveTo>
                <a:lnTo>
                  <a:pt x="204978" y="0"/>
                </a:lnTo>
                <a:lnTo>
                  <a:pt x="157977" y="5413"/>
                </a:lnTo>
                <a:lnTo>
                  <a:pt x="114833" y="20833"/>
                </a:lnTo>
                <a:lnTo>
                  <a:pt x="76774" y="45030"/>
                </a:lnTo>
                <a:lnTo>
                  <a:pt x="45030" y="76774"/>
                </a:lnTo>
                <a:lnTo>
                  <a:pt x="20833" y="114833"/>
                </a:lnTo>
                <a:lnTo>
                  <a:pt x="5413" y="157977"/>
                </a:lnTo>
                <a:lnTo>
                  <a:pt x="0" y="204977"/>
                </a:lnTo>
                <a:lnTo>
                  <a:pt x="5413" y="251978"/>
                </a:lnTo>
                <a:lnTo>
                  <a:pt x="20833" y="295122"/>
                </a:lnTo>
                <a:lnTo>
                  <a:pt x="45030" y="333181"/>
                </a:lnTo>
                <a:lnTo>
                  <a:pt x="76774" y="364925"/>
                </a:lnTo>
                <a:lnTo>
                  <a:pt x="114833" y="389122"/>
                </a:lnTo>
                <a:lnTo>
                  <a:pt x="157977" y="404542"/>
                </a:lnTo>
                <a:lnTo>
                  <a:pt x="204978" y="409955"/>
                </a:lnTo>
                <a:lnTo>
                  <a:pt x="2053589" y="409955"/>
                </a:lnTo>
                <a:lnTo>
                  <a:pt x="2100590" y="404542"/>
                </a:lnTo>
                <a:lnTo>
                  <a:pt x="2143734" y="389122"/>
                </a:lnTo>
                <a:lnTo>
                  <a:pt x="2181793" y="364925"/>
                </a:lnTo>
                <a:lnTo>
                  <a:pt x="2213537" y="333181"/>
                </a:lnTo>
                <a:lnTo>
                  <a:pt x="2237734" y="295122"/>
                </a:lnTo>
                <a:lnTo>
                  <a:pt x="2253154" y="251978"/>
                </a:lnTo>
                <a:lnTo>
                  <a:pt x="2258568" y="204977"/>
                </a:lnTo>
                <a:lnTo>
                  <a:pt x="2253154" y="157977"/>
                </a:lnTo>
                <a:lnTo>
                  <a:pt x="2237734" y="114833"/>
                </a:lnTo>
                <a:lnTo>
                  <a:pt x="2213537" y="76774"/>
                </a:lnTo>
                <a:lnTo>
                  <a:pt x="2181793" y="45030"/>
                </a:lnTo>
                <a:lnTo>
                  <a:pt x="2143734" y="20833"/>
                </a:lnTo>
                <a:lnTo>
                  <a:pt x="2100590" y="5413"/>
                </a:lnTo>
                <a:lnTo>
                  <a:pt x="2053589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215968" y="1963171"/>
            <a:ext cx="16541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930" marR="5080" indent="-6286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Heart failure with</a:t>
            </a:r>
            <a:r>
              <a:rPr sz="12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reduced 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ejection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fraction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(HFrEF)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65581" y="886207"/>
            <a:ext cx="2258695" cy="1913255"/>
            <a:chOff x="465581" y="886207"/>
            <a:chExt cx="2258695" cy="1913255"/>
          </a:xfrm>
        </p:grpSpPr>
        <p:sp>
          <p:nvSpPr>
            <p:cNvPr id="8" name="object 8"/>
            <p:cNvSpPr/>
            <p:nvPr/>
          </p:nvSpPr>
          <p:spPr>
            <a:xfrm>
              <a:off x="465581" y="886207"/>
              <a:ext cx="2258695" cy="411480"/>
            </a:xfrm>
            <a:custGeom>
              <a:avLst/>
              <a:gdLst/>
              <a:ahLst/>
              <a:cxnLst/>
              <a:rect l="l" t="t" r="r" b="b"/>
              <a:pathLst>
                <a:path w="2258695" h="411480">
                  <a:moveTo>
                    <a:pt x="2052827" y="0"/>
                  </a:moveTo>
                  <a:lnTo>
                    <a:pt x="205740" y="0"/>
                  </a:lnTo>
                  <a:lnTo>
                    <a:pt x="158565" y="5433"/>
                  </a:lnTo>
                  <a:lnTo>
                    <a:pt x="115260" y="20911"/>
                  </a:lnTo>
                  <a:lnTo>
                    <a:pt x="77060" y="45198"/>
                  </a:lnTo>
                  <a:lnTo>
                    <a:pt x="45198" y="77060"/>
                  </a:lnTo>
                  <a:lnTo>
                    <a:pt x="20911" y="115260"/>
                  </a:lnTo>
                  <a:lnTo>
                    <a:pt x="5433" y="158565"/>
                  </a:lnTo>
                  <a:lnTo>
                    <a:pt x="0" y="205739"/>
                  </a:lnTo>
                  <a:lnTo>
                    <a:pt x="5433" y="252914"/>
                  </a:lnTo>
                  <a:lnTo>
                    <a:pt x="20911" y="296219"/>
                  </a:lnTo>
                  <a:lnTo>
                    <a:pt x="45198" y="334419"/>
                  </a:lnTo>
                  <a:lnTo>
                    <a:pt x="77060" y="366281"/>
                  </a:lnTo>
                  <a:lnTo>
                    <a:pt x="115260" y="390568"/>
                  </a:lnTo>
                  <a:lnTo>
                    <a:pt x="158565" y="406046"/>
                  </a:lnTo>
                  <a:lnTo>
                    <a:pt x="205740" y="411479"/>
                  </a:lnTo>
                  <a:lnTo>
                    <a:pt x="2052827" y="411479"/>
                  </a:lnTo>
                  <a:lnTo>
                    <a:pt x="2100002" y="406046"/>
                  </a:lnTo>
                  <a:lnTo>
                    <a:pt x="2143307" y="390568"/>
                  </a:lnTo>
                  <a:lnTo>
                    <a:pt x="2181507" y="366281"/>
                  </a:lnTo>
                  <a:lnTo>
                    <a:pt x="2213369" y="334419"/>
                  </a:lnTo>
                  <a:lnTo>
                    <a:pt x="2237656" y="296219"/>
                  </a:lnTo>
                  <a:lnTo>
                    <a:pt x="2253134" y="252914"/>
                  </a:lnTo>
                  <a:lnTo>
                    <a:pt x="2258568" y="205739"/>
                  </a:lnTo>
                  <a:lnTo>
                    <a:pt x="2253134" y="158565"/>
                  </a:lnTo>
                  <a:lnTo>
                    <a:pt x="2237656" y="115260"/>
                  </a:lnTo>
                  <a:lnTo>
                    <a:pt x="2213369" y="77060"/>
                  </a:lnTo>
                  <a:lnTo>
                    <a:pt x="2181507" y="45198"/>
                  </a:lnTo>
                  <a:lnTo>
                    <a:pt x="2143307" y="20911"/>
                  </a:lnTo>
                  <a:lnTo>
                    <a:pt x="2100002" y="5433"/>
                  </a:lnTo>
                  <a:lnTo>
                    <a:pt x="2052827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49652" y="2377439"/>
              <a:ext cx="0" cy="358775"/>
            </a:xfrm>
            <a:custGeom>
              <a:avLst/>
              <a:gdLst/>
              <a:ahLst/>
              <a:cxnLst/>
              <a:rect l="l" t="t" r="r" b="b"/>
              <a:pathLst>
                <a:path h="358775">
                  <a:moveTo>
                    <a:pt x="0" y="0"/>
                  </a:moveTo>
                  <a:lnTo>
                    <a:pt x="0" y="358305"/>
                  </a:lnTo>
                </a:path>
              </a:pathLst>
            </a:custGeom>
            <a:ln w="1270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11555" y="272304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16120" y="944523"/>
            <a:ext cx="19532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Heart </a:t>
            </a:r>
            <a:r>
              <a:rPr sz="1600" spc="-10" dirty="0">
                <a:solidFill>
                  <a:srgbClr val="FFFFFF"/>
                </a:solidFill>
                <a:latin typeface="Calibri"/>
                <a:cs typeface="Calibri"/>
              </a:rPr>
              <a:t>failure</a:t>
            </a:r>
            <a:r>
              <a:rPr sz="1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libri"/>
                <a:cs typeface="Calibri"/>
              </a:rPr>
              <a:t>diagnosed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717038" y="1028353"/>
            <a:ext cx="7909559" cy="2974975"/>
            <a:chOff x="2717038" y="1028353"/>
            <a:chExt cx="7909559" cy="2974975"/>
          </a:xfrm>
        </p:grpSpPr>
        <p:sp>
          <p:nvSpPr>
            <p:cNvPr id="13" name="object 13"/>
            <p:cNvSpPr/>
            <p:nvPr/>
          </p:nvSpPr>
          <p:spPr>
            <a:xfrm>
              <a:off x="2723388" y="1066248"/>
              <a:ext cx="1658620" cy="25400"/>
            </a:xfrm>
            <a:custGeom>
              <a:avLst/>
              <a:gdLst/>
              <a:ahLst/>
              <a:cxnLst/>
              <a:rect l="l" t="t" r="r" b="b"/>
              <a:pathLst>
                <a:path w="1658620" h="25400">
                  <a:moveTo>
                    <a:pt x="0" y="25374"/>
                  </a:moveTo>
                  <a:lnTo>
                    <a:pt x="1658454" y="0"/>
                  </a:lnTo>
                </a:path>
              </a:pathLst>
            </a:custGeom>
            <a:ln w="1270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68557" y="1028353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5" h="76200">
                  <a:moveTo>
                    <a:pt x="0" y="0"/>
                  </a:moveTo>
                  <a:lnTo>
                    <a:pt x="1168" y="76187"/>
                  </a:lnTo>
                  <a:lnTo>
                    <a:pt x="76771" y="369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841741" y="2465075"/>
              <a:ext cx="2784475" cy="1537970"/>
            </a:xfrm>
            <a:custGeom>
              <a:avLst/>
              <a:gdLst/>
              <a:ahLst/>
              <a:cxnLst/>
              <a:rect l="l" t="t" r="r" b="b"/>
              <a:pathLst>
                <a:path w="2784475" h="1537970">
                  <a:moveTo>
                    <a:pt x="2528062" y="0"/>
                  </a:moveTo>
                  <a:lnTo>
                    <a:pt x="256286" y="0"/>
                  </a:lnTo>
                  <a:lnTo>
                    <a:pt x="210218" y="4129"/>
                  </a:lnTo>
                  <a:lnTo>
                    <a:pt x="166860" y="16034"/>
                  </a:lnTo>
                  <a:lnTo>
                    <a:pt x="126934" y="34990"/>
                  </a:lnTo>
                  <a:lnTo>
                    <a:pt x="91164" y="60275"/>
                  </a:lnTo>
                  <a:lnTo>
                    <a:pt x="60275" y="91164"/>
                  </a:lnTo>
                  <a:lnTo>
                    <a:pt x="34990" y="126934"/>
                  </a:lnTo>
                  <a:lnTo>
                    <a:pt x="16034" y="166860"/>
                  </a:lnTo>
                  <a:lnTo>
                    <a:pt x="4129" y="210218"/>
                  </a:lnTo>
                  <a:lnTo>
                    <a:pt x="0" y="256286"/>
                  </a:lnTo>
                  <a:lnTo>
                    <a:pt x="0" y="1281417"/>
                  </a:lnTo>
                  <a:lnTo>
                    <a:pt x="4129" y="1327485"/>
                  </a:lnTo>
                  <a:lnTo>
                    <a:pt x="16034" y="1370844"/>
                  </a:lnTo>
                  <a:lnTo>
                    <a:pt x="34990" y="1410772"/>
                  </a:lnTo>
                  <a:lnTo>
                    <a:pt x="60275" y="1446543"/>
                  </a:lnTo>
                  <a:lnTo>
                    <a:pt x="91164" y="1477435"/>
                  </a:lnTo>
                  <a:lnTo>
                    <a:pt x="126934" y="1502721"/>
                  </a:lnTo>
                  <a:lnTo>
                    <a:pt x="166860" y="1521680"/>
                  </a:lnTo>
                  <a:lnTo>
                    <a:pt x="210218" y="1533586"/>
                  </a:lnTo>
                  <a:lnTo>
                    <a:pt x="256286" y="1537716"/>
                  </a:lnTo>
                  <a:lnTo>
                    <a:pt x="2528062" y="1537716"/>
                  </a:lnTo>
                  <a:lnTo>
                    <a:pt x="2574129" y="1533586"/>
                  </a:lnTo>
                  <a:lnTo>
                    <a:pt x="2617487" y="1521680"/>
                  </a:lnTo>
                  <a:lnTo>
                    <a:pt x="2657413" y="1502721"/>
                  </a:lnTo>
                  <a:lnTo>
                    <a:pt x="2693183" y="1477435"/>
                  </a:lnTo>
                  <a:lnTo>
                    <a:pt x="2724072" y="1446543"/>
                  </a:lnTo>
                  <a:lnTo>
                    <a:pt x="2749357" y="1410772"/>
                  </a:lnTo>
                  <a:lnTo>
                    <a:pt x="2768313" y="1370844"/>
                  </a:lnTo>
                  <a:lnTo>
                    <a:pt x="2780218" y="1327485"/>
                  </a:lnTo>
                  <a:lnTo>
                    <a:pt x="2784348" y="1281417"/>
                  </a:lnTo>
                  <a:lnTo>
                    <a:pt x="2784348" y="256286"/>
                  </a:lnTo>
                  <a:lnTo>
                    <a:pt x="2780218" y="210218"/>
                  </a:lnTo>
                  <a:lnTo>
                    <a:pt x="2768313" y="166860"/>
                  </a:lnTo>
                  <a:lnTo>
                    <a:pt x="2749357" y="126934"/>
                  </a:lnTo>
                  <a:lnTo>
                    <a:pt x="2724072" y="91164"/>
                  </a:lnTo>
                  <a:lnTo>
                    <a:pt x="2693183" y="60275"/>
                  </a:lnTo>
                  <a:lnTo>
                    <a:pt x="2657413" y="34990"/>
                  </a:lnTo>
                  <a:lnTo>
                    <a:pt x="2617487" y="16034"/>
                  </a:lnTo>
                  <a:lnTo>
                    <a:pt x="2574129" y="4129"/>
                  </a:lnTo>
                  <a:lnTo>
                    <a:pt x="2528062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8938207" y="829833"/>
            <a:ext cx="2743200" cy="10852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Calibri"/>
                <a:cs typeface="Calibri"/>
              </a:rPr>
              <a:t>Figure 1. </a:t>
            </a:r>
            <a:r>
              <a:rPr sz="1400" spc="-5" dirty="0">
                <a:solidFill>
                  <a:srgbClr val="FF0000"/>
                </a:solidFill>
                <a:latin typeface="Calibri"/>
                <a:cs typeface="Calibri"/>
              </a:rPr>
              <a:t>Modified </a:t>
            </a:r>
            <a:r>
              <a:rPr sz="1400" spc="-5" dirty="0">
                <a:latin typeface="Calibri"/>
                <a:cs typeface="Calibri"/>
              </a:rPr>
              <a:t>from </a:t>
            </a:r>
            <a:r>
              <a:rPr sz="1400" spc="-10" dirty="0">
                <a:latin typeface="Calibri"/>
                <a:cs typeface="Calibri"/>
              </a:rPr>
              <a:t>Management  </a:t>
            </a:r>
            <a:r>
              <a:rPr sz="1400" spc="-5" dirty="0">
                <a:latin typeface="Calibri"/>
                <a:cs typeface="Calibri"/>
              </a:rPr>
              <a:t>algorithm </a:t>
            </a:r>
            <a:r>
              <a:rPr sz="1400" spc="-10" dirty="0">
                <a:latin typeface="Calibri"/>
                <a:cs typeface="Calibri"/>
              </a:rPr>
              <a:t>for </a:t>
            </a:r>
            <a:r>
              <a:rPr sz="1400" spc="-5" dirty="0">
                <a:latin typeface="Calibri"/>
                <a:cs typeface="Calibri"/>
              </a:rPr>
              <a:t>NICE guideline “Chronic  Heart </a:t>
            </a:r>
            <a:r>
              <a:rPr sz="1400" spc="-10" dirty="0">
                <a:latin typeface="Calibri"/>
                <a:cs typeface="Calibri"/>
              </a:rPr>
              <a:t>Failure </a:t>
            </a:r>
            <a:r>
              <a:rPr sz="1400" dirty="0">
                <a:latin typeface="Calibri"/>
                <a:cs typeface="Calibri"/>
              </a:rPr>
              <a:t>in </a:t>
            </a:r>
            <a:r>
              <a:rPr sz="1400" spc="-5" dirty="0">
                <a:latin typeface="Calibri"/>
                <a:cs typeface="Calibri"/>
              </a:rPr>
              <a:t>Adults: diagnosis </a:t>
            </a:r>
            <a:r>
              <a:rPr sz="1400" dirty="0">
                <a:latin typeface="Calibri"/>
                <a:cs typeface="Calibri"/>
              </a:rPr>
              <a:t>&amp;  </a:t>
            </a:r>
            <a:r>
              <a:rPr sz="1400" spc="-15" dirty="0">
                <a:latin typeface="Calibri"/>
                <a:cs typeface="Calibri"/>
              </a:rPr>
              <a:t>management”.</a:t>
            </a:r>
            <a:endParaRPr sz="1400">
              <a:latin typeface="Calibri"/>
              <a:cs typeface="Calibri"/>
            </a:endParaRPr>
          </a:p>
          <a:p>
            <a:pPr marL="52069">
              <a:lnSpc>
                <a:spcPct val="100000"/>
              </a:lnSpc>
              <a:spcBef>
                <a:spcPts val="300"/>
              </a:spcBef>
            </a:pPr>
            <a:r>
              <a:rPr sz="1100" spc="-5" dirty="0">
                <a:latin typeface="Calibri"/>
                <a:cs typeface="Calibri"/>
              </a:rPr>
              <a:t>https://</a:t>
            </a:r>
            <a:r>
              <a:rPr sz="1100" spc="-5" dirty="0">
                <a:latin typeface="Calibri"/>
                <a:cs typeface="Calibri"/>
                <a:hlinkClick r:id="rId2"/>
              </a:rPr>
              <a:t>www.nice.org.uk/guidance/ng106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11004" y="2571751"/>
            <a:ext cx="244284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Offer:</a:t>
            </a:r>
            <a:endParaRPr sz="1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ACEI (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ARB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if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intolerant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ACE)</a:t>
            </a:r>
            <a:r>
              <a:rPr sz="12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  <a:p>
            <a:pPr marL="1217930" marR="104139" indent="-878205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Sacubitril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valsartan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if EF &lt;</a:t>
            </a:r>
            <a:r>
              <a:rPr sz="1200" spc="-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35%,* 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1200">
              <a:latin typeface="Calibri"/>
              <a:cs typeface="Calibri"/>
            </a:endParaRPr>
          </a:p>
          <a:p>
            <a:pPr marL="897890" indent="-229235">
              <a:lnSpc>
                <a:spcPct val="100000"/>
              </a:lnSpc>
              <a:buAutoNum type="arabicPeriod" startAt="2"/>
              <a:tabLst>
                <a:tab pos="898525" algn="l"/>
              </a:tabLst>
            </a:pPr>
            <a:r>
              <a:rPr sz="1200" spc="-20" dirty="0">
                <a:solidFill>
                  <a:srgbClr val="FFFFFF"/>
                </a:solidFill>
                <a:latin typeface="Calibri"/>
                <a:cs typeface="Calibri"/>
              </a:rPr>
              <a:t>β-blocker,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71610" y="3486151"/>
            <a:ext cx="19227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8475" marR="5080" indent="-486409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3.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Mineralocorticoid receptor  antagonist</a:t>
            </a:r>
            <a:r>
              <a:rPr sz="1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(MRA)*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36541" y="2800353"/>
            <a:ext cx="2783205" cy="806450"/>
          </a:xfrm>
          <a:custGeom>
            <a:avLst/>
            <a:gdLst/>
            <a:ahLst/>
            <a:cxnLst/>
            <a:rect l="l" t="t" r="r" b="b"/>
            <a:pathLst>
              <a:path w="2783204" h="806450">
                <a:moveTo>
                  <a:pt x="2648458" y="0"/>
                </a:moveTo>
                <a:lnTo>
                  <a:pt x="134366" y="0"/>
                </a:lnTo>
                <a:lnTo>
                  <a:pt x="91896" y="6850"/>
                </a:lnTo>
                <a:lnTo>
                  <a:pt x="55012" y="25925"/>
                </a:lnTo>
                <a:lnTo>
                  <a:pt x="25925" y="55012"/>
                </a:lnTo>
                <a:lnTo>
                  <a:pt x="6850" y="91896"/>
                </a:lnTo>
                <a:lnTo>
                  <a:pt x="0" y="134365"/>
                </a:lnTo>
                <a:lnTo>
                  <a:pt x="0" y="671817"/>
                </a:lnTo>
                <a:lnTo>
                  <a:pt x="6850" y="714292"/>
                </a:lnTo>
                <a:lnTo>
                  <a:pt x="25925" y="751181"/>
                </a:lnTo>
                <a:lnTo>
                  <a:pt x="55012" y="780269"/>
                </a:lnTo>
                <a:lnTo>
                  <a:pt x="91896" y="799345"/>
                </a:lnTo>
                <a:lnTo>
                  <a:pt x="134366" y="806195"/>
                </a:lnTo>
                <a:lnTo>
                  <a:pt x="2648458" y="806195"/>
                </a:lnTo>
                <a:lnTo>
                  <a:pt x="2690927" y="799345"/>
                </a:lnTo>
                <a:lnTo>
                  <a:pt x="2727811" y="780269"/>
                </a:lnTo>
                <a:lnTo>
                  <a:pt x="2756898" y="751181"/>
                </a:lnTo>
                <a:lnTo>
                  <a:pt x="2775973" y="714292"/>
                </a:lnTo>
                <a:lnTo>
                  <a:pt x="2782824" y="671817"/>
                </a:lnTo>
                <a:lnTo>
                  <a:pt x="2782824" y="134365"/>
                </a:lnTo>
                <a:lnTo>
                  <a:pt x="2775973" y="91896"/>
                </a:lnTo>
                <a:lnTo>
                  <a:pt x="2756898" y="55012"/>
                </a:lnTo>
                <a:lnTo>
                  <a:pt x="2727811" y="25925"/>
                </a:lnTo>
                <a:lnTo>
                  <a:pt x="2690927" y="6850"/>
                </a:lnTo>
                <a:lnTo>
                  <a:pt x="264845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469496" y="2906538"/>
            <a:ext cx="2515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Offer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personalised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exercise-based 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cardiac rehabilitation </a:t>
            </a: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programme</a:t>
            </a:r>
            <a:r>
              <a:rPr sz="12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unless 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condition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1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unstable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787654" y="2774953"/>
            <a:ext cx="2804795" cy="826769"/>
            <a:chOff x="787654" y="2774953"/>
            <a:chExt cx="2804795" cy="826769"/>
          </a:xfrm>
        </p:grpSpPr>
        <p:sp>
          <p:nvSpPr>
            <p:cNvPr id="22" name="object 22"/>
            <p:cNvSpPr/>
            <p:nvPr/>
          </p:nvSpPr>
          <p:spPr>
            <a:xfrm>
              <a:off x="797814" y="2785113"/>
              <a:ext cx="2784475" cy="806450"/>
            </a:xfrm>
            <a:custGeom>
              <a:avLst/>
              <a:gdLst/>
              <a:ahLst/>
              <a:cxnLst/>
              <a:rect l="l" t="t" r="r" b="b"/>
              <a:pathLst>
                <a:path w="2784475" h="806450">
                  <a:moveTo>
                    <a:pt x="2649982" y="0"/>
                  </a:moveTo>
                  <a:lnTo>
                    <a:pt x="134366" y="0"/>
                  </a:lnTo>
                  <a:lnTo>
                    <a:pt x="91896" y="6850"/>
                  </a:lnTo>
                  <a:lnTo>
                    <a:pt x="55012" y="25925"/>
                  </a:lnTo>
                  <a:lnTo>
                    <a:pt x="25925" y="55012"/>
                  </a:lnTo>
                  <a:lnTo>
                    <a:pt x="6850" y="91896"/>
                  </a:lnTo>
                  <a:lnTo>
                    <a:pt x="0" y="134365"/>
                  </a:lnTo>
                  <a:lnTo>
                    <a:pt x="0" y="671817"/>
                  </a:lnTo>
                  <a:lnTo>
                    <a:pt x="6850" y="714292"/>
                  </a:lnTo>
                  <a:lnTo>
                    <a:pt x="25925" y="751181"/>
                  </a:lnTo>
                  <a:lnTo>
                    <a:pt x="55012" y="780269"/>
                  </a:lnTo>
                  <a:lnTo>
                    <a:pt x="91896" y="799345"/>
                  </a:lnTo>
                  <a:lnTo>
                    <a:pt x="134366" y="806195"/>
                  </a:lnTo>
                  <a:lnTo>
                    <a:pt x="2649982" y="806195"/>
                  </a:lnTo>
                  <a:lnTo>
                    <a:pt x="2692451" y="799345"/>
                  </a:lnTo>
                  <a:lnTo>
                    <a:pt x="2729335" y="780269"/>
                  </a:lnTo>
                  <a:lnTo>
                    <a:pt x="2758422" y="751181"/>
                  </a:lnTo>
                  <a:lnTo>
                    <a:pt x="2777497" y="714292"/>
                  </a:lnTo>
                  <a:lnTo>
                    <a:pt x="2784348" y="671817"/>
                  </a:lnTo>
                  <a:lnTo>
                    <a:pt x="2784348" y="134365"/>
                  </a:lnTo>
                  <a:lnTo>
                    <a:pt x="2777497" y="91896"/>
                  </a:lnTo>
                  <a:lnTo>
                    <a:pt x="2758422" y="55012"/>
                  </a:lnTo>
                  <a:lnTo>
                    <a:pt x="2729335" y="25925"/>
                  </a:lnTo>
                  <a:lnTo>
                    <a:pt x="2692451" y="6850"/>
                  </a:lnTo>
                  <a:lnTo>
                    <a:pt x="2649982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97814" y="2785113"/>
              <a:ext cx="2784475" cy="806450"/>
            </a:xfrm>
            <a:custGeom>
              <a:avLst/>
              <a:gdLst/>
              <a:ahLst/>
              <a:cxnLst/>
              <a:rect l="l" t="t" r="r" b="b"/>
              <a:pathLst>
                <a:path w="2784475" h="806450">
                  <a:moveTo>
                    <a:pt x="0" y="134365"/>
                  </a:moveTo>
                  <a:lnTo>
                    <a:pt x="6850" y="91896"/>
                  </a:lnTo>
                  <a:lnTo>
                    <a:pt x="25925" y="55012"/>
                  </a:lnTo>
                  <a:lnTo>
                    <a:pt x="55012" y="25925"/>
                  </a:lnTo>
                  <a:lnTo>
                    <a:pt x="91896" y="6850"/>
                  </a:lnTo>
                  <a:lnTo>
                    <a:pt x="134366" y="0"/>
                  </a:lnTo>
                  <a:lnTo>
                    <a:pt x="2649982" y="0"/>
                  </a:lnTo>
                  <a:lnTo>
                    <a:pt x="2692451" y="6850"/>
                  </a:lnTo>
                  <a:lnTo>
                    <a:pt x="2729335" y="25925"/>
                  </a:lnTo>
                  <a:lnTo>
                    <a:pt x="2758422" y="55012"/>
                  </a:lnTo>
                  <a:lnTo>
                    <a:pt x="2777497" y="91896"/>
                  </a:lnTo>
                  <a:lnTo>
                    <a:pt x="2784348" y="134365"/>
                  </a:lnTo>
                  <a:lnTo>
                    <a:pt x="2784348" y="671817"/>
                  </a:lnTo>
                  <a:lnTo>
                    <a:pt x="2777497" y="714292"/>
                  </a:lnTo>
                  <a:lnTo>
                    <a:pt x="2758422" y="751181"/>
                  </a:lnTo>
                  <a:lnTo>
                    <a:pt x="2729335" y="780269"/>
                  </a:lnTo>
                  <a:lnTo>
                    <a:pt x="2692451" y="799345"/>
                  </a:lnTo>
                  <a:lnTo>
                    <a:pt x="2649982" y="806195"/>
                  </a:lnTo>
                  <a:lnTo>
                    <a:pt x="134366" y="806195"/>
                  </a:lnTo>
                  <a:lnTo>
                    <a:pt x="91896" y="799345"/>
                  </a:lnTo>
                  <a:lnTo>
                    <a:pt x="55012" y="780269"/>
                  </a:lnTo>
                  <a:lnTo>
                    <a:pt x="25925" y="751181"/>
                  </a:lnTo>
                  <a:lnTo>
                    <a:pt x="6850" y="714292"/>
                  </a:lnTo>
                  <a:lnTo>
                    <a:pt x="0" y="671817"/>
                  </a:lnTo>
                  <a:lnTo>
                    <a:pt x="0" y="134365"/>
                  </a:lnTo>
                  <a:close/>
                </a:path>
              </a:pathLst>
            </a:custGeom>
            <a:ln w="19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022714" y="2890758"/>
            <a:ext cx="23317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Manage co-morbidities such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as 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hypertension, atrial fibrillation,  ischaemic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heart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disease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diabetes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603156" y="1223556"/>
            <a:ext cx="5833110" cy="3757295"/>
            <a:chOff x="3575050" y="1244853"/>
            <a:chExt cx="5833110" cy="3757295"/>
          </a:xfrm>
        </p:grpSpPr>
        <p:sp>
          <p:nvSpPr>
            <p:cNvPr id="26" name="object 26"/>
            <p:cNvSpPr/>
            <p:nvPr/>
          </p:nvSpPr>
          <p:spPr>
            <a:xfrm>
              <a:off x="3581400" y="3186683"/>
              <a:ext cx="692150" cy="14604"/>
            </a:xfrm>
            <a:custGeom>
              <a:avLst/>
              <a:gdLst/>
              <a:ahLst/>
              <a:cxnLst/>
              <a:rect l="l" t="t" r="r" b="b"/>
              <a:pathLst>
                <a:path w="692150" h="14605">
                  <a:moveTo>
                    <a:pt x="0" y="0"/>
                  </a:moveTo>
                  <a:lnTo>
                    <a:pt x="691692" y="14452"/>
                  </a:lnTo>
                </a:path>
              </a:pathLst>
            </a:custGeom>
            <a:ln w="1270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259599" y="3162776"/>
              <a:ext cx="77470" cy="76200"/>
            </a:xfrm>
            <a:custGeom>
              <a:avLst/>
              <a:gdLst/>
              <a:ahLst/>
              <a:cxnLst/>
              <a:rect l="l" t="t" r="r" b="b"/>
              <a:pathLst>
                <a:path w="77470" h="76200">
                  <a:moveTo>
                    <a:pt x="1600" y="0"/>
                  </a:moveTo>
                  <a:lnTo>
                    <a:pt x="0" y="76187"/>
                  </a:lnTo>
                  <a:lnTo>
                    <a:pt x="76987" y="39687"/>
                  </a:lnTo>
                  <a:lnTo>
                    <a:pt x="160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182043" y="3206163"/>
              <a:ext cx="659765" cy="28575"/>
            </a:xfrm>
            <a:custGeom>
              <a:avLst/>
              <a:gdLst/>
              <a:ahLst/>
              <a:cxnLst/>
              <a:rect l="l" t="t" r="r" b="b"/>
              <a:pathLst>
                <a:path w="659765" h="28575">
                  <a:moveTo>
                    <a:pt x="659345" y="28257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118602" y="3168654"/>
              <a:ext cx="78105" cy="76200"/>
            </a:xfrm>
            <a:custGeom>
              <a:avLst/>
              <a:gdLst/>
              <a:ahLst/>
              <a:cxnLst/>
              <a:rect l="l" t="t" r="r" b="b"/>
              <a:pathLst>
                <a:path w="78104" h="76200">
                  <a:moveTo>
                    <a:pt x="77762" y="0"/>
                  </a:moveTo>
                  <a:lnTo>
                    <a:pt x="0" y="34797"/>
                  </a:lnTo>
                  <a:lnTo>
                    <a:pt x="74498" y="76123"/>
                  </a:lnTo>
                  <a:lnTo>
                    <a:pt x="7776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131808" y="2325623"/>
              <a:ext cx="217170" cy="88265"/>
            </a:xfrm>
            <a:custGeom>
              <a:avLst/>
              <a:gdLst/>
              <a:ahLst/>
              <a:cxnLst/>
              <a:rect l="l" t="t" r="r" b="b"/>
              <a:pathLst>
                <a:path w="217170" h="88264">
                  <a:moveTo>
                    <a:pt x="0" y="0"/>
                  </a:moveTo>
                  <a:lnTo>
                    <a:pt x="216954" y="87858"/>
                  </a:lnTo>
                </a:path>
              </a:pathLst>
            </a:custGeom>
            <a:ln w="1270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322698" y="2373401"/>
              <a:ext cx="85090" cy="71120"/>
            </a:xfrm>
            <a:custGeom>
              <a:avLst/>
              <a:gdLst/>
              <a:ahLst/>
              <a:cxnLst/>
              <a:rect l="l" t="t" r="r" b="b"/>
              <a:pathLst>
                <a:path w="85090" h="71119">
                  <a:moveTo>
                    <a:pt x="28600" y="0"/>
                  </a:moveTo>
                  <a:lnTo>
                    <a:pt x="0" y="70624"/>
                  </a:lnTo>
                  <a:lnTo>
                    <a:pt x="84924" y="63919"/>
                  </a:lnTo>
                  <a:lnTo>
                    <a:pt x="2860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916168" y="1251203"/>
              <a:ext cx="2341880" cy="875030"/>
            </a:xfrm>
            <a:custGeom>
              <a:avLst/>
              <a:gdLst/>
              <a:ahLst/>
              <a:cxnLst/>
              <a:rect l="l" t="t" r="r" b="b"/>
              <a:pathLst>
                <a:path w="2341879" h="875030">
                  <a:moveTo>
                    <a:pt x="2341346" y="0"/>
                  </a:moveTo>
                  <a:lnTo>
                    <a:pt x="2341346" y="874991"/>
                  </a:lnTo>
                  <a:lnTo>
                    <a:pt x="0" y="874991"/>
                  </a:lnTo>
                </a:path>
              </a:pathLst>
            </a:custGeom>
            <a:ln w="1270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852672" y="2088019"/>
              <a:ext cx="3061970" cy="76835"/>
            </a:xfrm>
            <a:custGeom>
              <a:avLst/>
              <a:gdLst/>
              <a:ahLst/>
              <a:cxnLst/>
              <a:rect l="l" t="t" r="r" b="b"/>
              <a:pathLst>
                <a:path w="3061970" h="76835">
                  <a:moveTo>
                    <a:pt x="76200" y="76"/>
                  </a:moveTo>
                  <a:lnTo>
                    <a:pt x="0" y="38176"/>
                  </a:lnTo>
                  <a:lnTo>
                    <a:pt x="76200" y="76276"/>
                  </a:lnTo>
                  <a:lnTo>
                    <a:pt x="76200" y="76"/>
                  </a:lnTo>
                  <a:close/>
                </a:path>
                <a:path w="3061970" h="76835">
                  <a:moveTo>
                    <a:pt x="3061805" y="38100"/>
                  </a:moveTo>
                  <a:lnTo>
                    <a:pt x="2985605" y="0"/>
                  </a:lnTo>
                  <a:lnTo>
                    <a:pt x="2985605" y="76200"/>
                  </a:lnTo>
                  <a:lnTo>
                    <a:pt x="3061805" y="3810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711695" y="3823719"/>
              <a:ext cx="1259205" cy="1172210"/>
            </a:xfrm>
            <a:custGeom>
              <a:avLst/>
              <a:gdLst/>
              <a:ahLst/>
              <a:cxnLst/>
              <a:rect l="l" t="t" r="r" b="b"/>
              <a:pathLst>
                <a:path w="1259204" h="1172210">
                  <a:moveTo>
                    <a:pt x="1063498" y="0"/>
                  </a:moveTo>
                  <a:lnTo>
                    <a:pt x="195326" y="0"/>
                  </a:lnTo>
                  <a:lnTo>
                    <a:pt x="150540" y="5158"/>
                  </a:lnTo>
                  <a:lnTo>
                    <a:pt x="109427" y="19853"/>
                  </a:lnTo>
                  <a:lnTo>
                    <a:pt x="73160" y="42911"/>
                  </a:lnTo>
                  <a:lnTo>
                    <a:pt x="42911" y="73160"/>
                  </a:lnTo>
                  <a:lnTo>
                    <a:pt x="19853" y="109427"/>
                  </a:lnTo>
                  <a:lnTo>
                    <a:pt x="5158" y="150540"/>
                  </a:lnTo>
                  <a:lnTo>
                    <a:pt x="0" y="195326"/>
                  </a:lnTo>
                  <a:lnTo>
                    <a:pt x="0" y="976617"/>
                  </a:lnTo>
                  <a:lnTo>
                    <a:pt x="5158" y="1021407"/>
                  </a:lnTo>
                  <a:lnTo>
                    <a:pt x="19853" y="1062524"/>
                  </a:lnTo>
                  <a:lnTo>
                    <a:pt x="42911" y="1098793"/>
                  </a:lnTo>
                  <a:lnTo>
                    <a:pt x="73160" y="1129043"/>
                  </a:lnTo>
                  <a:lnTo>
                    <a:pt x="109427" y="1152102"/>
                  </a:lnTo>
                  <a:lnTo>
                    <a:pt x="150540" y="1166797"/>
                  </a:lnTo>
                  <a:lnTo>
                    <a:pt x="195326" y="1171956"/>
                  </a:lnTo>
                  <a:lnTo>
                    <a:pt x="1063498" y="1171956"/>
                  </a:lnTo>
                  <a:lnTo>
                    <a:pt x="1108283" y="1166797"/>
                  </a:lnTo>
                  <a:lnTo>
                    <a:pt x="1149396" y="1152102"/>
                  </a:lnTo>
                  <a:lnTo>
                    <a:pt x="1185663" y="1129043"/>
                  </a:lnTo>
                  <a:lnTo>
                    <a:pt x="1215912" y="1098793"/>
                  </a:lnTo>
                  <a:lnTo>
                    <a:pt x="1238970" y="1062524"/>
                  </a:lnTo>
                  <a:lnTo>
                    <a:pt x="1253665" y="1021407"/>
                  </a:lnTo>
                  <a:lnTo>
                    <a:pt x="1258824" y="976617"/>
                  </a:lnTo>
                  <a:lnTo>
                    <a:pt x="1258824" y="195326"/>
                  </a:lnTo>
                  <a:lnTo>
                    <a:pt x="1253665" y="150540"/>
                  </a:lnTo>
                  <a:lnTo>
                    <a:pt x="1238970" y="109427"/>
                  </a:lnTo>
                  <a:lnTo>
                    <a:pt x="1215912" y="73160"/>
                  </a:lnTo>
                  <a:lnTo>
                    <a:pt x="1185663" y="42911"/>
                  </a:lnTo>
                  <a:lnTo>
                    <a:pt x="1149396" y="19853"/>
                  </a:lnTo>
                  <a:lnTo>
                    <a:pt x="1108283" y="5158"/>
                  </a:lnTo>
                  <a:lnTo>
                    <a:pt x="1063498" y="0"/>
                  </a:lnTo>
                  <a:close/>
                </a:path>
              </a:pathLst>
            </a:custGeom>
            <a:solidFill>
              <a:srgbClr val="5382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711695" y="3823719"/>
              <a:ext cx="1259205" cy="1172210"/>
            </a:xfrm>
            <a:custGeom>
              <a:avLst/>
              <a:gdLst/>
              <a:ahLst/>
              <a:cxnLst/>
              <a:rect l="l" t="t" r="r" b="b"/>
              <a:pathLst>
                <a:path w="1259204" h="1172210">
                  <a:moveTo>
                    <a:pt x="0" y="195326"/>
                  </a:moveTo>
                  <a:lnTo>
                    <a:pt x="5158" y="150540"/>
                  </a:lnTo>
                  <a:lnTo>
                    <a:pt x="19853" y="109427"/>
                  </a:lnTo>
                  <a:lnTo>
                    <a:pt x="42911" y="73160"/>
                  </a:lnTo>
                  <a:lnTo>
                    <a:pt x="73160" y="42911"/>
                  </a:lnTo>
                  <a:lnTo>
                    <a:pt x="109427" y="19853"/>
                  </a:lnTo>
                  <a:lnTo>
                    <a:pt x="150540" y="5158"/>
                  </a:lnTo>
                  <a:lnTo>
                    <a:pt x="195326" y="0"/>
                  </a:lnTo>
                  <a:lnTo>
                    <a:pt x="1063498" y="0"/>
                  </a:lnTo>
                  <a:lnTo>
                    <a:pt x="1108283" y="5158"/>
                  </a:lnTo>
                  <a:lnTo>
                    <a:pt x="1149396" y="19853"/>
                  </a:lnTo>
                  <a:lnTo>
                    <a:pt x="1185663" y="42911"/>
                  </a:lnTo>
                  <a:lnTo>
                    <a:pt x="1215912" y="73160"/>
                  </a:lnTo>
                  <a:lnTo>
                    <a:pt x="1238970" y="109427"/>
                  </a:lnTo>
                  <a:lnTo>
                    <a:pt x="1253665" y="150540"/>
                  </a:lnTo>
                  <a:lnTo>
                    <a:pt x="1258824" y="195326"/>
                  </a:lnTo>
                  <a:lnTo>
                    <a:pt x="1258824" y="976617"/>
                  </a:lnTo>
                  <a:lnTo>
                    <a:pt x="1253665" y="1021407"/>
                  </a:lnTo>
                  <a:lnTo>
                    <a:pt x="1238970" y="1062524"/>
                  </a:lnTo>
                  <a:lnTo>
                    <a:pt x="1215912" y="1098793"/>
                  </a:lnTo>
                  <a:lnTo>
                    <a:pt x="1185663" y="1129043"/>
                  </a:lnTo>
                  <a:lnTo>
                    <a:pt x="1149396" y="1152102"/>
                  </a:lnTo>
                  <a:lnTo>
                    <a:pt x="1108283" y="1166797"/>
                  </a:lnTo>
                  <a:lnTo>
                    <a:pt x="1063498" y="1171956"/>
                  </a:lnTo>
                  <a:lnTo>
                    <a:pt x="195326" y="1171956"/>
                  </a:lnTo>
                  <a:lnTo>
                    <a:pt x="150540" y="1166797"/>
                  </a:lnTo>
                  <a:lnTo>
                    <a:pt x="109427" y="1152102"/>
                  </a:lnTo>
                  <a:lnTo>
                    <a:pt x="73160" y="1129043"/>
                  </a:lnTo>
                  <a:lnTo>
                    <a:pt x="42911" y="1098793"/>
                  </a:lnTo>
                  <a:lnTo>
                    <a:pt x="19853" y="1062524"/>
                  </a:lnTo>
                  <a:lnTo>
                    <a:pt x="5158" y="1021407"/>
                  </a:lnTo>
                  <a:lnTo>
                    <a:pt x="0" y="976617"/>
                  </a:lnTo>
                  <a:lnTo>
                    <a:pt x="0" y="195326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6851446" y="3884508"/>
            <a:ext cx="979169" cy="1032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Specialist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to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Consider  implantable 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device</a:t>
            </a:r>
            <a:r>
              <a:rPr sz="1100" spc="-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(ICD/CRT) 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if patient fulfils  NICE</a:t>
            </a:r>
            <a:r>
              <a:rPr sz="11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criteria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005007" y="6301475"/>
            <a:ext cx="479806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latin typeface="Calibri"/>
                <a:cs typeface="Calibri"/>
              </a:rPr>
              <a:t>*Measure </a:t>
            </a:r>
            <a:r>
              <a:rPr sz="1050" dirty="0">
                <a:latin typeface="Calibri"/>
                <a:cs typeface="Calibri"/>
              </a:rPr>
              <a:t>serum </a:t>
            </a:r>
            <a:r>
              <a:rPr sz="1050" spc="-5" dirty="0">
                <a:latin typeface="Calibri"/>
                <a:cs typeface="Calibri"/>
              </a:rPr>
              <a:t>sodium, potassium and assess </a:t>
            </a:r>
            <a:r>
              <a:rPr sz="1050" dirty="0">
                <a:latin typeface="Calibri"/>
                <a:cs typeface="Calibri"/>
              </a:rPr>
              <a:t>renal </a:t>
            </a:r>
            <a:r>
              <a:rPr sz="1050" spc="-5" dirty="0">
                <a:latin typeface="Calibri"/>
                <a:cs typeface="Calibri"/>
              </a:rPr>
              <a:t>function </a:t>
            </a:r>
            <a:r>
              <a:rPr sz="1050" dirty="0">
                <a:latin typeface="Calibri"/>
                <a:cs typeface="Calibri"/>
              </a:rPr>
              <a:t>before </a:t>
            </a:r>
            <a:r>
              <a:rPr sz="1050" spc="-5" dirty="0">
                <a:latin typeface="Calibri"/>
                <a:cs typeface="Calibri"/>
              </a:rPr>
              <a:t>and after starting  and after </a:t>
            </a:r>
            <a:r>
              <a:rPr sz="1050" dirty="0">
                <a:latin typeface="Calibri"/>
                <a:cs typeface="Calibri"/>
              </a:rPr>
              <a:t>each </a:t>
            </a:r>
            <a:r>
              <a:rPr sz="1050" spc="-5" dirty="0">
                <a:latin typeface="Calibri"/>
                <a:cs typeface="Calibri"/>
              </a:rPr>
              <a:t>dose increment. If </a:t>
            </a:r>
            <a:r>
              <a:rPr sz="1050" dirty="0">
                <a:latin typeface="Calibri"/>
                <a:cs typeface="Calibri"/>
              </a:rPr>
              <a:t>eGFR </a:t>
            </a:r>
            <a:r>
              <a:rPr sz="1050" spc="-5" dirty="0">
                <a:latin typeface="Calibri"/>
                <a:cs typeface="Calibri"/>
              </a:rPr>
              <a:t>is </a:t>
            </a:r>
            <a:r>
              <a:rPr sz="1050" dirty="0">
                <a:latin typeface="Calibri"/>
                <a:cs typeface="Calibri"/>
              </a:rPr>
              <a:t>30 </a:t>
            </a:r>
            <a:r>
              <a:rPr sz="1050" spc="-5" dirty="0">
                <a:latin typeface="Calibri"/>
                <a:cs typeface="Calibri"/>
              </a:rPr>
              <a:t>to </a:t>
            </a:r>
            <a:r>
              <a:rPr sz="1050" dirty="0">
                <a:latin typeface="Calibri"/>
                <a:cs typeface="Calibri"/>
              </a:rPr>
              <a:t>45 </a:t>
            </a:r>
            <a:r>
              <a:rPr sz="1050" spc="-5" dirty="0">
                <a:latin typeface="Calibri"/>
                <a:cs typeface="Calibri"/>
              </a:rPr>
              <a:t>ml/min/1.73 m</a:t>
            </a:r>
            <a:r>
              <a:rPr sz="1050" spc="-7" baseline="23809" dirty="0">
                <a:latin typeface="Calibri"/>
                <a:cs typeface="Calibri"/>
              </a:rPr>
              <a:t>2</a:t>
            </a:r>
            <a:r>
              <a:rPr sz="1050" spc="-5" dirty="0">
                <a:latin typeface="Calibri"/>
                <a:cs typeface="Calibri"/>
              </a:rPr>
              <a:t>, consider </a:t>
            </a:r>
            <a:r>
              <a:rPr sz="1050" dirty="0">
                <a:latin typeface="Calibri"/>
                <a:cs typeface="Calibri"/>
              </a:rPr>
              <a:t>lower  </a:t>
            </a:r>
            <a:r>
              <a:rPr sz="1050" spc="-5" dirty="0">
                <a:latin typeface="Calibri"/>
                <a:cs typeface="Calibri"/>
              </a:rPr>
              <a:t>doses </a:t>
            </a:r>
            <a:r>
              <a:rPr sz="1050" dirty="0">
                <a:latin typeface="Calibri"/>
                <a:cs typeface="Calibri"/>
              </a:rPr>
              <a:t>or </a:t>
            </a:r>
            <a:r>
              <a:rPr sz="1050" spc="-5" dirty="0">
                <a:latin typeface="Calibri"/>
                <a:cs typeface="Calibri"/>
              </a:rPr>
              <a:t>slower titration </a:t>
            </a:r>
            <a:r>
              <a:rPr sz="1050" dirty="0">
                <a:latin typeface="Calibri"/>
                <a:cs typeface="Calibri"/>
              </a:rPr>
              <a:t>of </a:t>
            </a:r>
            <a:r>
              <a:rPr sz="1050" spc="-5" dirty="0">
                <a:latin typeface="Calibri"/>
                <a:cs typeface="Calibri"/>
              </a:rPr>
              <a:t>ACEI/ARBs/sacubitril valsartan </a:t>
            </a:r>
            <a:r>
              <a:rPr sz="1050" dirty="0">
                <a:latin typeface="Calibri"/>
                <a:cs typeface="Calibri"/>
              </a:rPr>
              <a:t>or</a:t>
            </a:r>
            <a:r>
              <a:rPr sz="1050" spc="-100" dirty="0">
                <a:latin typeface="Calibri"/>
                <a:cs typeface="Calibri"/>
              </a:rPr>
              <a:t> </a:t>
            </a:r>
            <a:r>
              <a:rPr sz="1050" dirty="0">
                <a:latin typeface="Calibri"/>
                <a:cs typeface="Calibri"/>
              </a:rPr>
              <a:t>MRAs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42006" y="6025095"/>
            <a:ext cx="451167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050" dirty="0">
                <a:latin typeface="Calibri"/>
                <a:cs typeface="Calibri"/>
              </a:rPr>
              <a:t>ACEi – ACE </a:t>
            </a:r>
            <a:r>
              <a:rPr sz="1050" spc="-5" dirty="0">
                <a:latin typeface="Calibri"/>
                <a:cs typeface="Calibri"/>
              </a:rPr>
              <a:t>inhibitor, </a:t>
            </a:r>
            <a:r>
              <a:rPr sz="1050" dirty="0">
                <a:latin typeface="Calibri"/>
                <a:cs typeface="Calibri"/>
              </a:rPr>
              <a:t>ARB – </a:t>
            </a:r>
            <a:r>
              <a:rPr sz="1050" spc="-5" dirty="0">
                <a:latin typeface="Calibri"/>
                <a:cs typeface="Calibri"/>
              </a:rPr>
              <a:t>Angiotensin receptor blocker, </a:t>
            </a:r>
            <a:r>
              <a:rPr sz="1050" dirty="0">
                <a:latin typeface="Calibri"/>
                <a:cs typeface="Calibri"/>
              </a:rPr>
              <a:t>MRA – </a:t>
            </a:r>
            <a:r>
              <a:rPr sz="1050" spc="-5" dirty="0">
                <a:latin typeface="Calibri"/>
                <a:cs typeface="Calibri"/>
              </a:rPr>
              <a:t>Mineralocorticoid  receptor antagonist, </a:t>
            </a:r>
            <a:r>
              <a:rPr sz="1050" dirty="0">
                <a:latin typeface="Calibri"/>
                <a:cs typeface="Calibri"/>
              </a:rPr>
              <a:t>ICD – </a:t>
            </a:r>
            <a:r>
              <a:rPr sz="1050" spc="-5" dirty="0">
                <a:latin typeface="Calibri"/>
                <a:cs typeface="Calibri"/>
              </a:rPr>
              <a:t>Implantable cardioverter defibrillator, </a:t>
            </a:r>
            <a:r>
              <a:rPr sz="1050" dirty="0">
                <a:latin typeface="Calibri"/>
                <a:cs typeface="Calibri"/>
              </a:rPr>
              <a:t>CRT – </a:t>
            </a:r>
            <a:r>
              <a:rPr sz="1050" spc="-5" dirty="0">
                <a:latin typeface="Calibri"/>
                <a:cs typeface="Calibri"/>
              </a:rPr>
              <a:t>Cardiac  resynchronisation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spc="-5" dirty="0">
                <a:latin typeface="Calibri"/>
                <a:cs typeface="Calibri"/>
              </a:rPr>
              <a:t>therapy</a:t>
            </a:r>
            <a:endParaRPr sz="1050">
              <a:latin typeface="Calibri"/>
              <a:cs typeface="Calibri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8550909" y="4103879"/>
            <a:ext cx="2279015" cy="802640"/>
            <a:chOff x="8550909" y="4103879"/>
            <a:chExt cx="2279015" cy="802640"/>
          </a:xfrm>
        </p:grpSpPr>
        <p:sp>
          <p:nvSpPr>
            <p:cNvPr id="40" name="object 40"/>
            <p:cNvSpPr/>
            <p:nvPr/>
          </p:nvSpPr>
          <p:spPr>
            <a:xfrm>
              <a:off x="8561070" y="4114039"/>
              <a:ext cx="2258695" cy="782320"/>
            </a:xfrm>
            <a:custGeom>
              <a:avLst/>
              <a:gdLst/>
              <a:ahLst/>
              <a:cxnLst/>
              <a:rect l="l" t="t" r="r" b="b"/>
              <a:pathLst>
                <a:path w="2258695" h="782320">
                  <a:moveTo>
                    <a:pt x="1867662" y="0"/>
                  </a:moveTo>
                  <a:lnTo>
                    <a:pt x="390906" y="0"/>
                  </a:lnTo>
                  <a:lnTo>
                    <a:pt x="341872" y="3045"/>
                  </a:lnTo>
                  <a:lnTo>
                    <a:pt x="294656" y="11938"/>
                  </a:lnTo>
                  <a:lnTo>
                    <a:pt x="249623" y="26312"/>
                  </a:lnTo>
                  <a:lnTo>
                    <a:pt x="207140" y="45801"/>
                  </a:lnTo>
                  <a:lnTo>
                    <a:pt x="167574" y="70038"/>
                  </a:lnTo>
                  <a:lnTo>
                    <a:pt x="131291" y="98657"/>
                  </a:lnTo>
                  <a:lnTo>
                    <a:pt x="98657" y="131291"/>
                  </a:lnTo>
                  <a:lnTo>
                    <a:pt x="70038" y="167574"/>
                  </a:lnTo>
                  <a:lnTo>
                    <a:pt x="45801" y="207140"/>
                  </a:lnTo>
                  <a:lnTo>
                    <a:pt x="26312" y="249623"/>
                  </a:lnTo>
                  <a:lnTo>
                    <a:pt x="11938" y="294656"/>
                  </a:lnTo>
                  <a:lnTo>
                    <a:pt x="3045" y="341872"/>
                  </a:lnTo>
                  <a:lnTo>
                    <a:pt x="0" y="390905"/>
                  </a:lnTo>
                  <a:lnTo>
                    <a:pt x="3045" y="439939"/>
                  </a:lnTo>
                  <a:lnTo>
                    <a:pt x="11938" y="487155"/>
                  </a:lnTo>
                  <a:lnTo>
                    <a:pt x="26312" y="532188"/>
                  </a:lnTo>
                  <a:lnTo>
                    <a:pt x="45801" y="574671"/>
                  </a:lnTo>
                  <a:lnTo>
                    <a:pt x="70038" y="614237"/>
                  </a:lnTo>
                  <a:lnTo>
                    <a:pt x="98657" y="650520"/>
                  </a:lnTo>
                  <a:lnTo>
                    <a:pt x="131291" y="683154"/>
                  </a:lnTo>
                  <a:lnTo>
                    <a:pt x="167574" y="711773"/>
                  </a:lnTo>
                  <a:lnTo>
                    <a:pt x="207140" y="736010"/>
                  </a:lnTo>
                  <a:lnTo>
                    <a:pt x="249623" y="755499"/>
                  </a:lnTo>
                  <a:lnTo>
                    <a:pt x="294656" y="769873"/>
                  </a:lnTo>
                  <a:lnTo>
                    <a:pt x="341872" y="778766"/>
                  </a:lnTo>
                  <a:lnTo>
                    <a:pt x="390906" y="781811"/>
                  </a:lnTo>
                  <a:lnTo>
                    <a:pt x="1867662" y="781811"/>
                  </a:lnTo>
                  <a:lnTo>
                    <a:pt x="1916695" y="778766"/>
                  </a:lnTo>
                  <a:lnTo>
                    <a:pt x="1963911" y="769873"/>
                  </a:lnTo>
                  <a:lnTo>
                    <a:pt x="2008944" y="755499"/>
                  </a:lnTo>
                  <a:lnTo>
                    <a:pt x="2051427" y="736010"/>
                  </a:lnTo>
                  <a:lnTo>
                    <a:pt x="2090993" y="711773"/>
                  </a:lnTo>
                  <a:lnTo>
                    <a:pt x="2127276" y="683154"/>
                  </a:lnTo>
                  <a:lnTo>
                    <a:pt x="2159910" y="650520"/>
                  </a:lnTo>
                  <a:lnTo>
                    <a:pt x="2188529" y="614237"/>
                  </a:lnTo>
                  <a:lnTo>
                    <a:pt x="2212766" y="574671"/>
                  </a:lnTo>
                  <a:lnTo>
                    <a:pt x="2232255" y="532188"/>
                  </a:lnTo>
                  <a:lnTo>
                    <a:pt x="2246629" y="487155"/>
                  </a:lnTo>
                  <a:lnTo>
                    <a:pt x="2255522" y="439939"/>
                  </a:lnTo>
                  <a:lnTo>
                    <a:pt x="2258568" y="390905"/>
                  </a:lnTo>
                  <a:lnTo>
                    <a:pt x="2255522" y="341872"/>
                  </a:lnTo>
                  <a:lnTo>
                    <a:pt x="2246629" y="294656"/>
                  </a:lnTo>
                  <a:lnTo>
                    <a:pt x="2232255" y="249623"/>
                  </a:lnTo>
                  <a:lnTo>
                    <a:pt x="2212766" y="207140"/>
                  </a:lnTo>
                  <a:lnTo>
                    <a:pt x="2188529" y="167574"/>
                  </a:lnTo>
                  <a:lnTo>
                    <a:pt x="2159910" y="131291"/>
                  </a:lnTo>
                  <a:lnTo>
                    <a:pt x="2127276" y="98657"/>
                  </a:lnTo>
                  <a:lnTo>
                    <a:pt x="2090993" y="70038"/>
                  </a:lnTo>
                  <a:lnTo>
                    <a:pt x="2051427" y="45801"/>
                  </a:lnTo>
                  <a:lnTo>
                    <a:pt x="2008944" y="26312"/>
                  </a:lnTo>
                  <a:lnTo>
                    <a:pt x="1963911" y="11938"/>
                  </a:lnTo>
                  <a:lnTo>
                    <a:pt x="1916695" y="3045"/>
                  </a:lnTo>
                  <a:lnTo>
                    <a:pt x="1867662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561069" y="4114039"/>
              <a:ext cx="2258695" cy="782320"/>
            </a:xfrm>
            <a:custGeom>
              <a:avLst/>
              <a:gdLst/>
              <a:ahLst/>
              <a:cxnLst/>
              <a:rect l="l" t="t" r="r" b="b"/>
              <a:pathLst>
                <a:path w="2258695" h="782320">
                  <a:moveTo>
                    <a:pt x="0" y="390905"/>
                  </a:moveTo>
                  <a:lnTo>
                    <a:pt x="3045" y="341872"/>
                  </a:lnTo>
                  <a:lnTo>
                    <a:pt x="11938" y="294656"/>
                  </a:lnTo>
                  <a:lnTo>
                    <a:pt x="26312" y="249623"/>
                  </a:lnTo>
                  <a:lnTo>
                    <a:pt x="45801" y="207140"/>
                  </a:lnTo>
                  <a:lnTo>
                    <a:pt x="70038" y="167574"/>
                  </a:lnTo>
                  <a:lnTo>
                    <a:pt x="98657" y="131291"/>
                  </a:lnTo>
                  <a:lnTo>
                    <a:pt x="131291" y="98657"/>
                  </a:lnTo>
                  <a:lnTo>
                    <a:pt x="167574" y="70038"/>
                  </a:lnTo>
                  <a:lnTo>
                    <a:pt x="207140" y="45801"/>
                  </a:lnTo>
                  <a:lnTo>
                    <a:pt x="249623" y="26312"/>
                  </a:lnTo>
                  <a:lnTo>
                    <a:pt x="294656" y="11938"/>
                  </a:lnTo>
                  <a:lnTo>
                    <a:pt x="341872" y="3045"/>
                  </a:lnTo>
                  <a:lnTo>
                    <a:pt x="390906" y="0"/>
                  </a:lnTo>
                  <a:lnTo>
                    <a:pt x="1867662" y="0"/>
                  </a:lnTo>
                  <a:lnTo>
                    <a:pt x="1916698" y="3045"/>
                  </a:lnTo>
                  <a:lnTo>
                    <a:pt x="1963916" y="11938"/>
                  </a:lnTo>
                  <a:lnTo>
                    <a:pt x="2008949" y="26312"/>
                  </a:lnTo>
                  <a:lnTo>
                    <a:pt x="2051432" y="45801"/>
                  </a:lnTo>
                  <a:lnTo>
                    <a:pt x="2090998" y="70038"/>
                  </a:lnTo>
                  <a:lnTo>
                    <a:pt x="2127281" y="98657"/>
                  </a:lnTo>
                  <a:lnTo>
                    <a:pt x="2159915" y="131291"/>
                  </a:lnTo>
                  <a:lnTo>
                    <a:pt x="2188533" y="167574"/>
                  </a:lnTo>
                  <a:lnTo>
                    <a:pt x="2212768" y="207140"/>
                  </a:lnTo>
                  <a:lnTo>
                    <a:pt x="2232256" y="249623"/>
                  </a:lnTo>
                  <a:lnTo>
                    <a:pt x="2246629" y="294656"/>
                  </a:lnTo>
                  <a:lnTo>
                    <a:pt x="2255522" y="341872"/>
                  </a:lnTo>
                  <a:lnTo>
                    <a:pt x="2258568" y="390905"/>
                  </a:lnTo>
                  <a:lnTo>
                    <a:pt x="2255522" y="439939"/>
                  </a:lnTo>
                  <a:lnTo>
                    <a:pt x="2246629" y="487155"/>
                  </a:lnTo>
                  <a:lnTo>
                    <a:pt x="2232255" y="532188"/>
                  </a:lnTo>
                  <a:lnTo>
                    <a:pt x="2212766" y="574671"/>
                  </a:lnTo>
                  <a:lnTo>
                    <a:pt x="2188529" y="614237"/>
                  </a:lnTo>
                  <a:lnTo>
                    <a:pt x="2159910" y="650520"/>
                  </a:lnTo>
                  <a:lnTo>
                    <a:pt x="2127276" y="683154"/>
                  </a:lnTo>
                  <a:lnTo>
                    <a:pt x="2090993" y="711773"/>
                  </a:lnTo>
                  <a:lnTo>
                    <a:pt x="2051427" y="736010"/>
                  </a:lnTo>
                  <a:lnTo>
                    <a:pt x="2008944" y="755499"/>
                  </a:lnTo>
                  <a:lnTo>
                    <a:pt x="1963911" y="769873"/>
                  </a:lnTo>
                  <a:lnTo>
                    <a:pt x="1916695" y="778766"/>
                  </a:lnTo>
                  <a:lnTo>
                    <a:pt x="1867662" y="781811"/>
                  </a:lnTo>
                  <a:lnTo>
                    <a:pt x="390906" y="781811"/>
                  </a:lnTo>
                  <a:lnTo>
                    <a:pt x="341872" y="778766"/>
                  </a:lnTo>
                  <a:lnTo>
                    <a:pt x="294656" y="769873"/>
                  </a:lnTo>
                  <a:lnTo>
                    <a:pt x="249623" y="755499"/>
                  </a:lnTo>
                  <a:lnTo>
                    <a:pt x="207140" y="736010"/>
                  </a:lnTo>
                  <a:lnTo>
                    <a:pt x="167574" y="711773"/>
                  </a:lnTo>
                  <a:lnTo>
                    <a:pt x="131291" y="683154"/>
                  </a:lnTo>
                  <a:lnTo>
                    <a:pt x="98657" y="650520"/>
                  </a:lnTo>
                  <a:lnTo>
                    <a:pt x="70038" y="614237"/>
                  </a:lnTo>
                  <a:lnTo>
                    <a:pt x="45801" y="574671"/>
                  </a:lnTo>
                  <a:lnTo>
                    <a:pt x="26312" y="532188"/>
                  </a:lnTo>
                  <a:lnTo>
                    <a:pt x="11938" y="487155"/>
                  </a:lnTo>
                  <a:lnTo>
                    <a:pt x="3045" y="439939"/>
                  </a:lnTo>
                  <a:lnTo>
                    <a:pt x="0" y="390905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8927360" y="4299446"/>
            <a:ext cx="15233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045" marR="5080" indent="-34798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Calibri"/>
                <a:cs typeface="Calibri"/>
              </a:rPr>
              <a:t>Offer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dapagliflozin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12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alibri"/>
                <a:cs typeface="Calibri"/>
              </a:rPr>
              <a:t>still  symptomatic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43" name="object 43"/>
          <p:cNvGrpSpPr/>
          <p:nvPr/>
        </p:nvGrpSpPr>
        <p:grpSpPr>
          <a:xfrm>
            <a:off x="9473867" y="3857228"/>
            <a:ext cx="2616200" cy="2302510"/>
            <a:chOff x="9480804" y="3851147"/>
            <a:chExt cx="2616200" cy="2302510"/>
          </a:xfrm>
        </p:grpSpPr>
        <p:sp>
          <p:nvSpPr>
            <p:cNvPr id="44" name="object 44"/>
            <p:cNvSpPr/>
            <p:nvPr/>
          </p:nvSpPr>
          <p:spPr>
            <a:xfrm>
              <a:off x="9480804" y="3851147"/>
              <a:ext cx="188976" cy="2255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0159746" y="5348479"/>
              <a:ext cx="1937385" cy="805180"/>
            </a:xfrm>
            <a:custGeom>
              <a:avLst/>
              <a:gdLst/>
              <a:ahLst/>
              <a:cxnLst/>
              <a:rect l="l" t="t" r="r" b="b"/>
              <a:pathLst>
                <a:path w="1937384" h="805179">
                  <a:moveTo>
                    <a:pt x="1802892" y="0"/>
                  </a:moveTo>
                  <a:lnTo>
                    <a:pt x="134112" y="0"/>
                  </a:lnTo>
                  <a:lnTo>
                    <a:pt x="91722" y="6837"/>
                  </a:lnTo>
                  <a:lnTo>
                    <a:pt x="54907" y="25876"/>
                  </a:lnTo>
                  <a:lnTo>
                    <a:pt x="25876" y="54907"/>
                  </a:lnTo>
                  <a:lnTo>
                    <a:pt x="6837" y="91722"/>
                  </a:lnTo>
                  <a:lnTo>
                    <a:pt x="0" y="134111"/>
                  </a:lnTo>
                  <a:lnTo>
                    <a:pt x="0" y="670559"/>
                  </a:lnTo>
                  <a:lnTo>
                    <a:pt x="6837" y="712949"/>
                  </a:lnTo>
                  <a:lnTo>
                    <a:pt x="25876" y="749764"/>
                  </a:lnTo>
                  <a:lnTo>
                    <a:pt x="54907" y="778795"/>
                  </a:lnTo>
                  <a:lnTo>
                    <a:pt x="91722" y="797834"/>
                  </a:lnTo>
                  <a:lnTo>
                    <a:pt x="134112" y="804671"/>
                  </a:lnTo>
                  <a:lnTo>
                    <a:pt x="1802892" y="804671"/>
                  </a:lnTo>
                  <a:lnTo>
                    <a:pt x="1845281" y="797834"/>
                  </a:lnTo>
                  <a:lnTo>
                    <a:pt x="1882096" y="778795"/>
                  </a:lnTo>
                  <a:lnTo>
                    <a:pt x="1911127" y="749764"/>
                  </a:lnTo>
                  <a:lnTo>
                    <a:pt x="1930166" y="712949"/>
                  </a:lnTo>
                  <a:lnTo>
                    <a:pt x="1937004" y="670559"/>
                  </a:lnTo>
                  <a:lnTo>
                    <a:pt x="1937004" y="134111"/>
                  </a:lnTo>
                  <a:lnTo>
                    <a:pt x="1930166" y="91722"/>
                  </a:lnTo>
                  <a:lnTo>
                    <a:pt x="1911127" y="54907"/>
                  </a:lnTo>
                  <a:lnTo>
                    <a:pt x="1882096" y="25876"/>
                  </a:lnTo>
                  <a:lnTo>
                    <a:pt x="1845281" y="6837"/>
                  </a:lnTo>
                  <a:lnTo>
                    <a:pt x="180289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10287153" y="5387178"/>
            <a:ext cx="168084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7980" indent="-1727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47345" algn="l"/>
                <a:tab pos="347980" algn="l"/>
              </a:tabLst>
            </a:pP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Remember sick day</a:t>
            </a:r>
            <a:r>
              <a:rPr sz="9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rules</a:t>
            </a:r>
            <a:endParaRPr sz="900">
              <a:latin typeface="Calibri"/>
              <a:cs typeface="Calibri"/>
            </a:endParaRPr>
          </a:p>
          <a:p>
            <a:pPr marL="190500" indent="-172720">
              <a:lnSpc>
                <a:spcPct val="100000"/>
              </a:lnSpc>
              <a:buFont typeface="Arial"/>
              <a:buChar char="•"/>
              <a:tabLst>
                <a:tab pos="190500" algn="l"/>
                <a:tab pos="191135" algn="l"/>
              </a:tabLst>
            </a:pP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Counsel re UTI/genital</a:t>
            </a:r>
            <a:r>
              <a:rPr sz="9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infection</a:t>
            </a:r>
            <a:endParaRPr sz="900">
              <a:latin typeface="Calibri"/>
              <a:cs typeface="Calibri"/>
            </a:endParaRPr>
          </a:p>
          <a:p>
            <a:pPr marL="845819">
              <a:lnSpc>
                <a:spcPct val="100000"/>
              </a:lnSpc>
            </a:pP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risk</a:t>
            </a:r>
            <a:endParaRPr sz="900">
              <a:latin typeface="Calibri"/>
              <a:cs typeface="Calibri"/>
            </a:endParaRPr>
          </a:p>
          <a:p>
            <a:pPr marL="184785" marR="5080" indent="-184785">
              <a:lnSpc>
                <a:spcPct val="100000"/>
              </a:lnSpc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If 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suspicion </a:t>
            </a:r>
            <a:r>
              <a:rPr sz="9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volume depletion  consider </a:t>
            </a:r>
            <a:r>
              <a:rPr sz="900" i="1" dirty="0">
                <a:solidFill>
                  <a:srgbClr val="FFFFFF"/>
                </a:solidFill>
                <a:latin typeface="Calibri"/>
                <a:cs typeface="Calibri"/>
              </a:rPr>
              <a:t>adjusting</a:t>
            </a:r>
            <a:r>
              <a:rPr sz="900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Calibri"/>
                <a:cs typeface="Calibri"/>
              </a:rPr>
              <a:t>diuretics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032242" y="5348479"/>
            <a:ext cx="2071370" cy="904005"/>
          </a:xfrm>
          <a:custGeom>
            <a:avLst/>
            <a:gdLst/>
            <a:ahLst/>
            <a:cxnLst/>
            <a:rect l="l" t="t" r="r" b="b"/>
            <a:pathLst>
              <a:path w="2071370" h="805179">
                <a:moveTo>
                  <a:pt x="1937004" y="0"/>
                </a:moveTo>
                <a:lnTo>
                  <a:pt x="134112" y="0"/>
                </a:lnTo>
                <a:lnTo>
                  <a:pt x="91722" y="6837"/>
                </a:lnTo>
                <a:lnTo>
                  <a:pt x="54907" y="25876"/>
                </a:lnTo>
                <a:lnTo>
                  <a:pt x="25876" y="54907"/>
                </a:lnTo>
                <a:lnTo>
                  <a:pt x="6837" y="91722"/>
                </a:lnTo>
                <a:lnTo>
                  <a:pt x="0" y="134112"/>
                </a:lnTo>
                <a:lnTo>
                  <a:pt x="0" y="670547"/>
                </a:lnTo>
                <a:lnTo>
                  <a:pt x="6837" y="712942"/>
                </a:lnTo>
                <a:lnTo>
                  <a:pt x="25876" y="749761"/>
                </a:lnTo>
                <a:lnTo>
                  <a:pt x="54907" y="778794"/>
                </a:lnTo>
                <a:lnTo>
                  <a:pt x="91722" y="797834"/>
                </a:lnTo>
                <a:lnTo>
                  <a:pt x="134112" y="804672"/>
                </a:lnTo>
                <a:lnTo>
                  <a:pt x="1937004" y="804672"/>
                </a:lnTo>
                <a:lnTo>
                  <a:pt x="1979393" y="797834"/>
                </a:lnTo>
                <a:lnTo>
                  <a:pt x="2016208" y="778794"/>
                </a:lnTo>
                <a:lnTo>
                  <a:pt x="2045239" y="749761"/>
                </a:lnTo>
                <a:lnTo>
                  <a:pt x="2064278" y="712942"/>
                </a:lnTo>
                <a:lnTo>
                  <a:pt x="2071116" y="670547"/>
                </a:lnTo>
                <a:lnTo>
                  <a:pt x="2071116" y="134112"/>
                </a:lnTo>
                <a:lnTo>
                  <a:pt x="2064278" y="91722"/>
                </a:lnTo>
                <a:lnTo>
                  <a:pt x="2045239" y="54907"/>
                </a:lnTo>
                <a:lnTo>
                  <a:pt x="2016208" y="25876"/>
                </a:lnTo>
                <a:lnTo>
                  <a:pt x="1979393" y="6837"/>
                </a:lnTo>
                <a:lnTo>
                  <a:pt x="193700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8198935" y="5393275"/>
            <a:ext cx="1735455" cy="872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If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T2DM </a:t>
            </a:r>
            <a:r>
              <a:rPr sz="1100" i="1" dirty="0">
                <a:solidFill>
                  <a:srgbClr val="FFFFFF"/>
                </a:solidFill>
                <a:latin typeface="Calibri"/>
                <a:cs typeface="Calibri"/>
              </a:rPr>
              <a:t>may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have to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reduce 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dose of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glucose-lowering  therapy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(such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as insulin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11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SU)  if HbA1c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&lt; </a:t>
            </a:r>
            <a:r>
              <a:rPr sz="1100" dirty="0" smtClean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lang="en-GB" sz="1100" dirty="0" smtClean="0">
                <a:solidFill>
                  <a:srgbClr val="FFFFFF"/>
                </a:solidFill>
                <a:latin typeface="Calibri"/>
                <a:cs typeface="Calibri"/>
              </a:rPr>
              <a:t>.5</a:t>
            </a:r>
            <a:r>
              <a:rPr sz="1100" dirty="0" smtClean="0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lang="en-GB" sz="110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1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1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 smtClean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lang="en-GB" sz="1100" spc="-5" dirty="0" smtClean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1100" spc="-5" dirty="0" err="1" smtClean="0">
                <a:solidFill>
                  <a:srgbClr val="FFFFFF"/>
                </a:solidFill>
                <a:latin typeface="Calibri"/>
                <a:cs typeface="Calibri"/>
              </a:rPr>
              <a:t>mmol</a:t>
            </a:r>
            <a:r>
              <a:rPr sz="1100" spc="-5" dirty="0" smtClean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1100" spc="-5" dirty="0" err="1" smtClean="0">
                <a:solidFill>
                  <a:srgbClr val="FFFFFF"/>
                </a:solidFill>
                <a:latin typeface="Calibri"/>
                <a:cs typeface="Calibri"/>
              </a:rPr>
              <a:t>mol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1100" dirty="0">
              <a:latin typeface="Calibri"/>
              <a:cs typeface="Calibri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10807638" y="3591563"/>
            <a:ext cx="1282429" cy="1044575"/>
            <a:chOff x="10812526" y="3706117"/>
            <a:chExt cx="1128395" cy="1044575"/>
          </a:xfrm>
        </p:grpSpPr>
        <p:sp>
          <p:nvSpPr>
            <p:cNvPr id="50" name="object 50"/>
            <p:cNvSpPr/>
            <p:nvPr/>
          </p:nvSpPr>
          <p:spPr>
            <a:xfrm>
              <a:off x="10818876" y="3712467"/>
              <a:ext cx="1115695" cy="1031875"/>
            </a:xfrm>
            <a:custGeom>
              <a:avLst/>
              <a:gdLst/>
              <a:ahLst/>
              <a:cxnLst/>
              <a:rect l="l" t="t" r="r" b="b"/>
              <a:pathLst>
                <a:path w="1115695" h="1031875">
                  <a:moveTo>
                    <a:pt x="943610" y="0"/>
                  </a:moveTo>
                  <a:lnTo>
                    <a:pt x="171958" y="0"/>
                  </a:lnTo>
                  <a:lnTo>
                    <a:pt x="126244" y="6142"/>
                  </a:lnTo>
                  <a:lnTo>
                    <a:pt x="85167" y="23477"/>
                  </a:lnTo>
                  <a:lnTo>
                    <a:pt x="50365" y="50365"/>
                  </a:lnTo>
                  <a:lnTo>
                    <a:pt x="23477" y="85167"/>
                  </a:lnTo>
                  <a:lnTo>
                    <a:pt x="6142" y="126244"/>
                  </a:lnTo>
                  <a:lnTo>
                    <a:pt x="0" y="171958"/>
                  </a:lnTo>
                  <a:lnTo>
                    <a:pt x="0" y="859777"/>
                  </a:lnTo>
                  <a:lnTo>
                    <a:pt x="6142" y="905496"/>
                  </a:lnTo>
                  <a:lnTo>
                    <a:pt x="23477" y="946577"/>
                  </a:lnTo>
                  <a:lnTo>
                    <a:pt x="50365" y="981381"/>
                  </a:lnTo>
                  <a:lnTo>
                    <a:pt x="85167" y="1008270"/>
                  </a:lnTo>
                  <a:lnTo>
                    <a:pt x="126244" y="1025605"/>
                  </a:lnTo>
                  <a:lnTo>
                    <a:pt x="171958" y="1031748"/>
                  </a:lnTo>
                  <a:lnTo>
                    <a:pt x="943610" y="1031748"/>
                  </a:lnTo>
                  <a:lnTo>
                    <a:pt x="989323" y="1025605"/>
                  </a:lnTo>
                  <a:lnTo>
                    <a:pt x="1030400" y="1008270"/>
                  </a:lnTo>
                  <a:lnTo>
                    <a:pt x="1065202" y="981381"/>
                  </a:lnTo>
                  <a:lnTo>
                    <a:pt x="1092090" y="946577"/>
                  </a:lnTo>
                  <a:lnTo>
                    <a:pt x="1109425" y="905496"/>
                  </a:lnTo>
                  <a:lnTo>
                    <a:pt x="1115568" y="859777"/>
                  </a:lnTo>
                  <a:lnTo>
                    <a:pt x="1115568" y="171958"/>
                  </a:lnTo>
                  <a:lnTo>
                    <a:pt x="1109425" y="126244"/>
                  </a:lnTo>
                  <a:lnTo>
                    <a:pt x="1092090" y="85167"/>
                  </a:lnTo>
                  <a:lnTo>
                    <a:pt x="1065202" y="50365"/>
                  </a:lnTo>
                  <a:lnTo>
                    <a:pt x="1030400" y="23477"/>
                  </a:lnTo>
                  <a:lnTo>
                    <a:pt x="989323" y="6142"/>
                  </a:lnTo>
                  <a:lnTo>
                    <a:pt x="94361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0818876" y="3712467"/>
              <a:ext cx="1115695" cy="1031875"/>
            </a:xfrm>
            <a:custGeom>
              <a:avLst/>
              <a:gdLst/>
              <a:ahLst/>
              <a:cxnLst/>
              <a:rect l="l" t="t" r="r" b="b"/>
              <a:pathLst>
                <a:path w="1115695" h="1031875">
                  <a:moveTo>
                    <a:pt x="0" y="171958"/>
                  </a:moveTo>
                  <a:lnTo>
                    <a:pt x="6142" y="126244"/>
                  </a:lnTo>
                  <a:lnTo>
                    <a:pt x="23477" y="85167"/>
                  </a:lnTo>
                  <a:lnTo>
                    <a:pt x="50365" y="50365"/>
                  </a:lnTo>
                  <a:lnTo>
                    <a:pt x="85167" y="23477"/>
                  </a:lnTo>
                  <a:lnTo>
                    <a:pt x="126244" y="6142"/>
                  </a:lnTo>
                  <a:lnTo>
                    <a:pt x="171958" y="0"/>
                  </a:lnTo>
                  <a:lnTo>
                    <a:pt x="943610" y="0"/>
                  </a:lnTo>
                  <a:lnTo>
                    <a:pt x="989323" y="6142"/>
                  </a:lnTo>
                  <a:lnTo>
                    <a:pt x="1030400" y="23477"/>
                  </a:lnTo>
                  <a:lnTo>
                    <a:pt x="1065202" y="50365"/>
                  </a:lnTo>
                  <a:lnTo>
                    <a:pt x="1092090" y="85167"/>
                  </a:lnTo>
                  <a:lnTo>
                    <a:pt x="1109425" y="126244"/>
                  </a:lnTo>
                  <a:lnTo>
                    <a:pt x="1115568" y="171958"/>
                  </a:lnTo>
                  <a:lnTo>
                    <a:pt x="1115568" y="859777"/>
                  </a:lnTo>
                  <a:lnTo>
                    <a:pt x="1109425" y="905496"/>
                  </a:lnTo>
                  <a:lnTo>
                    <a:pt x="1092090" y="946577"/>
                  </a:lnTo>
                  <a:lnTo>
                    <a:pt x="1065202" y="981381"/>
                  </a:lnTo>
                  <a:lnTo>
                    <a:pt x="1030400" y="1008270"/>
                  </a:lnTo>
                  <a:lnTo>
                    <a:pt x="989323" y="1025605"/>
                  </a:lnTo>
                  <a:lnTo>
                    <a:pt x="943610" y="1031748"/>
                  </a:lnTo>
                  <a:lnTo>
                    <a:pt x="171958" y="1031748"/>
                  </a:lnTo>
                  <a:lnTo>
                    <a:pt x="126244" y="1025605"/>
                  </a:lnTo>
                  <a:lnTo>
                    <a:pt x="85167" y="1008270"/>
                  </a:lnTo>
                  <a:lnTo>
                    <a:pt x="50365" y="981381"/>
                  </a:lnTo>
                  <a:lnTo>
                    <a:pt x="23477" y="946577"/>
                  </a:lnTo>
                  <a:lnTo>
                    <a:pt x="6142" y="905496"/>
                  </a:lnTo>
                  <a:lnTo>
                    <a:pt x="0" y="859777"/>
                  </a:lnTo>
                  <a:lnTo>
                    <a:pt x="0" y="171958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10886822" y="3758880"/>
            <a:ext cx="1142136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u="sng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Contraindications</a:t>
            </a:r>
            <a:endParaRPr sz="800" dirty="0">
              <a:latin typeface="Calibri"/>
              <a:cs typeface="Calibri"/>
            </a:endParaRPr>
          </a:p>
          <a:p>
            <a:pPr marL="335280" indent="-172720">
              <a:lnSpc>
                <a:spcPct val="100000"/>
              </a:lnSpc>
              <a:buFont typeface="Arial"/>
              <a:buChar char="•"/>
              <a:tabLst>
                <a:tab pos="335280" algn="l"/>
                <a:tab pos="335915" algn="l"/>
              </a:tabLst>
            </a:pP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T1DM</a:t>
            </a:r>
            <a:endParaRPr sz="800" dirty="0">
              <a:latin typeface="Calibri"/>
              <a:cs typeface="Calibri"/>
            </a:endParaRPr>
          </a:p>
          <a:p>
            <a:pPr marL="297180" marR="81280" indent="-208915">
              <a:lnSpc>
                <a:spcPct val="100000"/>
              </a:lnSpc>
              <a:buFont typeface="Arial"/>
              <a:buChar char="•"/>
              <a:tabLst>
                <a:tab pos="260985" algn="l"/>
                <a:tab pos="261620" algn="l"/>
              </a:tabLst>
            </a:pP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History</a:t>
            </a:r>
            <a:r>
              <a:rPr sz="8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of  diabetic</a:t>
            </a:r>
            <a:endParaRPr sz="800" dirty="0">
              <a:latin typeface="Calibri"/>
              <a:cs typeface="Calibri"/>
            </a:endParaRPr>
          </a:p>
          <a:p>
            <a:pPr marL="207645">
              <a:lnSpc>
                <a:spcPct val="100000"/>
              </a:lnSpc>
            </a:pP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ketoacidosis</a:t>
            </a:r>
            <a:endParaRPr sz="800" dirty="0">
              <a:latin typeface="Calibri"/>
              <a:cs typeface="Calibri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9043395" y="4615481"/>
            <a:ext cx="2635250" cy="749300"/>
            <a:chOff x="9064749" y="4602482"/>
            <a:chExt cx="2635250" cy="749300"/>
          </a:xfrm>
        </p:grpSpPr>
        <p:sp>
          <p:nvSpPr>
            <p:cNvPr id="54" name="object 54"/>
            <p:cNvSpPr/>
            <p:nvPr/>
          </p:nvSpPr>
          <p:spPr>
            <a:xfrm>
              <a:off x="9067797" y="4920996"/>
              <a:ext cx="622935" cy="400685"/>
            </a:xfrm>
            <a:custGeom>
              <a:avLst/>
              <a:gdLst/>
              <a:ahLst/>
              <a:cxnLst/>
              <a:rect l="l" t="t" r="r" b="b"/>
              <a:pathLst>
                <a:path w="622934" h="400685">
                  <a:moveTo>
                    <a:pt x="622376" y="0"/>
                  </a:moveTo>
                  <a:lnTo>
                    <a:pt x="0" y="400519"/>
                  </a:lnTo>
                </a:path>
              </a:pathLst>
            </a:custGeom>
            <a:ln w="6096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9689592" y="4895088"/>
              <a:ext cx="1438910" cy="453390"/>
            </a:xfrm>
            <a:custGeom>
              <a:avLst/>
              <a:gdLst/>
              <a:ahLst/>
              <a:cxnLst/>
              <a:rect l="l" t="t" r="r" b="b"/>
              <a:pathLst>
                <a:path w="1438909" h="453389">
                  <a:moveTo>
                    <a:pt x="0" y="0"/>
                  </a:moveTo>
                  <a:lnTo>
                    <a:pt x="1438630" y="453021"/>
                  </a:lnTo>
                </a:path>
              </a:pathLst>
            </a:custGeom>
            <a:ln w="6096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0436352" y="4608578"/>
              <a:ext cx="1257300" cy="600710"/>
            </a:xfrm>
            <a:custGeom>
              <a:avLst/>
              <a:gdLst/>
              <a:ahLst/>
              <a:cxnLst/>
              <a:rect l="l" t="t" r="r" b="b"/>
              <a:pathLst>
                <a:path w="1257300" h="600710">
                  <a:moveTo>
                    <a:pt x="1157224" y="0"/>
                  </a:moveTo>
                  <a:lnTo>
                    <a:pt x="100076" y="0"/>
                  </a:lnTo>
                  <a:lnTo>
                    <a:pt x="61121" y="7864"/>
                  </a:lnTo>
                  <a:lnTo>
                    <a:pt x="29311" y="29311"/>
                  </a:lnTo>
                  <a:lnTo>
                    <a:pt x="7864" y="61121"/>
                  </a:lnTo>
                  <a:lnTo>
                    <a:pt x="0" y="100075"/>
                  </a:lnTo>
                  <a:lnTo>
                    <a:pt x="0" y="500379"/>
                  </a:lnTo>
                  <a:lnTo>
                    <a:pt x="7864" y="539334"/>
                  </a:lnTo>
                  <a:lnTo>
                    <a:pt x="29311" y="571144"/>
                  </a:lnTo>
                  <a:lnTo>
                    <a:pt x="61121" y="592591"/>
                  </a:lnTo>
                  <a:lnTo>
                    <a:pt x="100076" y="600455"/>
                  </a:lnTo>
                  <a:lnTo>
                    <a:pt x="1157224" y="600455"/>
                  </a:lnTo>
                  <a:lnTo>
                    <a:pt x="1196178" y="592591"/>
                  </a:lnTo>
                  <a:lnTo>
                    <a:pt x="1227988" y="571144"/>
                  </a:lnTo>
                  <a:lnTo>
                    <a:pt x="1249435" y="539334"/>
                  </a:lnTo>
                  <a:lnTo>
                    <a:pt x="1257300" y="500379"/>
                  </a:lnTo>
                  <a:lnTo>
                    <a:pt x="1257300" y="100075"/>
                  </a:lnTo>
                  <a:lnTo>
                    <a:pt x="1249435" y="61121"/>
                  </a:lnTo>
                  <a:lnTo>
                    <a:pt x="1227988" y="29311"/>
                  </a:lnTo>
                  <a:lnTo>
                    <a:pt x="1196178" y="7864"/>
                  </a:lnTo>
                  <a:lnTo>
                    <a:pt x="1157224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0436352" y="4608578"/>
              <a:ext cx="1257300" cy="600710"/>
            </a:xfrm>
            <a:custGeom>
              <a:avLst/>
              <a:gdLst/>
              <a:ahLst/>
              <a:cxnLst/>
              <a:rect l="l" t="t" r="r" b="b"/>
              <a:pathLst>
                <a:path w="1257300" h="600710">
                  <a:moveTo>
                    <a:pt x="0" y="100075"/>
                  </a:moveTo>
                  <a:lnTo>
                    <a:pt x="7864" y="61121"/>
                  </a:lnTo>
                  <a:lnTo>
                    <a:pt x="29311" y="29311"/>
                  </a:lnTo>
                  <a:lnTo>
                    <a:pt x="61121" y="7864"/>
                  </a:lnTo>
                  <a:lnTo>
                    <a:pt x="100076" y="0"/>
                  </a:lnTo>
                  <a:lnTo>
                    <a:pt x="1157224" y="0"/>
                  </a:lnTo>
                  <a:lnTo>
                    <a:pt x="1196178" y="7864"/>
                  </a:lnTo>
                  <a:lnTo>
                    <a:pt x="1227988" y="29311"/>
                  </a:lnTo>
                  <a:lnTo>
                    <a:pt x="1249435" y="61121"/>
                  </a:lnTo>
                  <a:lnTo>
                    <a:pt x="1257300" y="100075"/>
                  </a:lnTo>
                  <a:lnTo>
                    <a:pt x="1257300" y="500379"/>
                  </a:lnTo>
                  <a:lnTo>
                    <a:pt x="1249435" y="539334"/>
                  </a:lnTo>
                  <a:lnTo>
                    <a:pt x="1227988" y="571144"/>
                  </a:lnTo>
                  <a:lnTo>
                    <a:pt x="1196178" y="592591"/>
                  </a:lnTo>
                  <a:lnTo>
                    <a:pt x="1157224" y="600455"/>
                  </a:lnTo>
                  <a:lnTo>
                    <a:pt x="100076" y="600455"/>
                  </a:lnTo>
                  <a:lnTo>
                    <a:pt x="61121" y="592591"/>
                  </a:lnTo>
                  <a:lnTo>
                    <a:pt x="29311" y="571144"/>
                  </a:lnTo>
                  <a:lnTo>
                    <a:pt x="7864" y="539334"/>
                  </a:lnTo>
                  <a:lnTo>
                    <a:pt x="0" y="500379"/>
                  </a:lnTo>
                  <a:lnTo>
                    <a:pt x="0" y="100075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0658910" y="4705795"/>
            <a:ext cx="8750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825" marR="5080" indent="-111760">
              <a:lnSpc>
                <a:spcPct val="100000"/>
              </a:lnSpc>
              <a:spcBef>
                <a:spcPts val="100"/>
              </a:spcBef>
              <a:buClr>
                <a:srgbClr val="FFFFFF"/>
              </a:buClr>
              <a:buFont typeface="Arial"/>
              <a:buChar char="•"/>
              <a:tabLst>
                <a:tab pos="184785" algn="l"/>
                <a:tab pos="185420" algn="l"/>
              </a:tabLst>
            </a:pPr>
            <a:r>
              <a:rPr sz="800" spc="-5" dirty="0" smtClean="0">
                <a:solidFill>
                  <a:srgbClr val="FFFFFF"/>
                </a:solidFill>
                <a:latin typeface="Calibri"/>
                <a:cs typeface="Calibri"/>
              </a:rPr>
              <a:t>Limited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data in 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NYHA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Class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IV </a:t>
            </a:r>
            <a:r>
              <a:rPr sz="800" spc="-5" dirty="0">
                <a:solidFill>
                  <a:srgbClr val="FFFFFF"/>
                </a:solidFill>
                <a:latin typeface="Calibri"/>
                <a:cs typeface="Calibri"/>
              </a:rPr>
              <a:t>or  eGFR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&lt; 30</a:t>
            </a:r>
            <a:r>
              <a:rPr sz="800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FFFFFF"/>
                </a:solidFill>
                <a:latin typeface="Calibri"/>
                <a:cs typeface="Calibri"/>
              </a:rPr>
              <a:t>ml/min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01157" y="5276571"/>
            <a:ext cx="3820795" cy="221213"/>
          </a:xfrm>
          <a:prstGeom prst="rect">
            <a:avLst/>
          </a:prstGeom>
          <a:solidFill>
            <a:srgbClr val="E7E6E6"/>
          </a:solidFill>
          <a:ln w="9144">
            <a:solidFill>
              <a:srgbClr val="000000"/>
            </a:solidFill>
          </a:ln>
        </p:spPr>
        <p:txBody>
          <a:bodyPr vert="horz" wrap="square" lIns="0" tIns="36194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84"/>
              </a:spcBef>
            </a:pPr>
            <a:r>
              <a:rPr sz="1200" spc="-5" dirty="0">
                <a:latin typeface="Calibri"/>
                <a:cs typeface="Calibri"/>
              </a:rPr>
              <a:t>Date </a:t>
            </a:r>
            <a:r>
              <a:rPr sz="1200" dirty="0">
                <a:latin typeface="Calibri"/>
                <a:cs typeface="Calibri"/>
              </a:rPr>
              <a:t>of </a:t>
            </a:r>
            <a:r>
              <a:rPr sz="1200" spc="-5" dirty="0">
                <a:latin typeface="Calibri"/>
                <a:cs typeface="Calibri"/>
              </a:rPr>
              <a:t>publication: </a:t>
            </a:r>
            <a:r>
              <a:rPr lang="en-GB" sz="1200" dirty="0" smtClean="0">
                <a:latin typeface="Calibri"/>
                <a:cs typeface="Calibri"/>
              </a:rPr>
              <a:t>March 2021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22" y="81633"/>
            <a:ext cx="10058400" cy="722141"/>
          </a:xfrm>
          <a:prstGeom prst="rect">
            <a:avLst/>
          </a:prstGeom>
        </p:spPr>
      </p:pic>
      <p:cxnSp>
        <p:nvCxnSpPr>
          <p:cNvPr id="66" name="Straight Connector 65"/>
          <p:cNvCxnSpPr/>
          <p:nvPr/>
        </p:nvCxnSpPr>
        <p:spPr>
          <a:xfrm flipH="1" flipV="1">
            <a:off x="6313371" y="2104936"/>
            <a:ext cx="574563" cy="1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264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moore</dc:creator>
  <cp:lastModifiedBy>Carolyn Hargreaves</cp:lastModifiedBy>
  <cp:revision>9</cp:revision>
  <dcterms:created xsi:type="dcterms:W3CDTF">2020-12-10T07:48:12Z</dcterms:created>
  <dcterms:modified xsi:type="dcterms:W3CDTF">2021-03-30T14:46:33Z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2020-11-23T00:00:00Z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2020-12-10T00:00:00Z</vt:filetime>
  </property>
</Properties>
</file>